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256" r:id="rId2"/>
    <p:sldId id="262" r:id="rId3"/>
    <p:sldId id="257" r:id="rId4"/>
    <p:sldId id="259" r:id="rId5"/>
    <p:sldId id="260" r:id="rId6"/>
    <p:sldId id="261" r:id="rId7"/>
    <p:sldId id="267" r:id="rId8"/>
    <p:sldId id="264" r:id="rId9"/>
    <p:sldId id="268" r:id="rId10"/>
    <p:sldId id="258" r:id="rId11"/>
    <p:sldId id="276" r:id="rId12"/>
    <p:sldId id="280" r:id="rId13"/>
    <p:sldId id="281" r:id="rId14"/>
    <p:sldId id="282" r:id="rId15"/>
    <p:sldId id="283" r:id="rId16"/>
    <p:sldId id="284" r:id="rId17"/>
    <p:sldId id="285" r:id="rId18"/>
    <p:sldId id="277" r:id="rId19"/>
    <p:sldId id="286" r:id="rId20"/>
    <p:sldId id="288" r:id="rId21"/>
    <p:sldId id="287" r:id="rId22"/>
    <p:sldId id="291" r:id="rId23"/>
    <p:sldId id="295" r:id="rId24"/>
    <p:sldId id="296" r:id="rId25"/>
    <p:sldId id="294" r:id="rId26"/>
    <p:sldId id="297" r:id="rId27"/>
    <p:sldId id="298" r:id="rId28"/>
    <p:sldId id="293" r:id="rId29"/>
    <p:sldId id="299" r:id="rId30"/>
    <p:sldId id="300" r:id="rId31"/>
    <p:sldId id="292" r:id="rId32"/>
    <p:sldId id="290" r:id="rId33"/>
    <p:sldId id="301" r:id="rId34"/>
    <p:sldId id="303" r:id="rId35"/>
    <p:sldId id="302" r:id="rId36"/>
    <p:sldId id="289" r:id="rId37"/>
    <p:sldId id="279" r:id="rId38"/>
    <p:sldId id="305" r:id="rId39"/>
    <p:sldId id="332" r:id="rId40"/>
    <p:sldId id="275" r:id="rId41"/>
    <p:sldId id="364" r:id="rId42"/>
    <p:sldId id="307" r:id="rId43"/>
    <p:sldId id="309" r:id="rId44"/>
    <p:sldId id="333" r:id="rId45"/>
    <p:sldId id="356" r:id="rId46"/>
    <p:sldId id="358" r:id="rId47"/>
    <p:sldId id="357" r:id="rId48"/>
    <p:sldId id="334" r:id="rId49"/>
    <p:sldId id="274" r:id="rId50"/>
    <p:sldId id="310" r:id="rId51"/>
    <p:sldId id="363" r:id="rId52"/>
    <p:sldId id="362" r:id="rId53"/>
    <p:sldId id="361" r:id="rId54"/>
    <p:sldId id="273" r:id="rId55"/>
    <p:sldId id="311" r:id="rId56"/>
    <p:sldId id="341" r:id="rId57"/>
    <p:sldId id="340" r:id="rId58"/>
    <p:sldId id="342" r:id="rId59"/>
    <p:sldId id="337" r:id="rId60"/>
    <p:sldId id="343" r:id="rId61"/>
    <p:sldId id="338" r:id="rId62"/>
    <p:sldId id="272" r:id="rId63"/>
    <p:sldId id="313" r:id="rId64"/>
    <p:sldId id="353" r:id="rId65"/>
    <p:sldId id="354" r:id="rId66"/>
    <p:sldId id="312" r:id="rId67"/>
    <p:sldId id="355" r:id="rId68"/>
    <p:sldId id="314" r:id="rId69"/>
    <p:sldId id="271" r:id="rId70"/>
    <p:sldId id="317" r:id="rId71"/>
    <p:sldId id="335" r:id="rId72"/>
    <p:sldId id="315" r:id="rId73"/>
    <p:sldId id="346" r:id="rId74"/>
    <p:sldId id="365" r:id="rId75"/>
    <p:sldId id="318" r:id="rId76"/>
    <p:sldId id="336" r:id="rId77"/>
    <p:sldId id="316" r:id="rId78"/>
    <p:sldId id="360" r:id="rId79"/>
    <p:sldId id="349" r:id="rId80"/>
    <p:sldId id="270" r:id="rId81"/>
    <p:sldId id="321" r:id="rId82"/>
    <p:sldId id="344" r:id="rId83"/>
    <p:sldId id="323" r:id="rId84"/>
    <p:sldId id="324" r:id="rId85"/>
    <p:sldId id="320" r:id="rId86"/>
    <p:sldId id="325" r:id="rId87"/>
    <p:sldId id="326" r:id="rId88"/>
    <p:sldId id="269" r:id="rId89"/>
    <p:sldId id="329" r:id="rId90"/>
    <p:sldId id="328" r:id="rId91"/>
    <p:sldId id="330" r:id="rId92"/>
    <p:sldId id="359" r:id="rId93"/>
    <p:sldId id="327" r:id="rId94"/>
    <p:sldId id="331" r:id="rId9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1" autoAdjust="0"/>
    <p:restoredTop sz="94660"/>
  </p:normalViewPr>
  <p:slideViewPr>
    <p:cSldViewPr>
      <p:cViewPr varScale="1">
        <p:scale>
          <a:sx n="113" d="100"/>
          <a:sy n="113" d="100"/>
        </p:scale>
        <p:origin x="1728" y="96"/>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154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070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207A5F5-CCCF-489D-857A-2B9433F25596}" type="slidenum">
              <a:rPr lang="ru-RU"/>
              <a:pPr/>
              <a:t>‹#›</a:t>
            </a:fld>
            <a:endParaRPr lang="ru-RU"/>
          </a:p>
        </p:txBody>
      </p:sp>
    </p:spTree>
    <p:extLst>
      <p:ext uri="{BB962C8B-B14F-4D97-AF65-F5344CB8AC3E}">
        <p14:creationId xmlns:p14="http://schemas.microsoft.com/office/powerpoint/2010/main" val="18169411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79388" y="2420938"/>
            <a:ext cx="4537075" cy="893762"/>
          </a:xfrm>
          <a:effectLst>
            <a:outerShdw dist="17961" dir="2700000" algn="ctr" rotWithShape="0">
              <a:schemeClr val="bg2"/>
            </a:outerShdw>
          </a:effectLst>
        </p:spPr>
        <p:txBody>
          <a:bodyPr/>
          <a:lstStyle>
            <a:lvl1pPr>
              <a:defRPr sz="2000"/>
            </a:lvl1pPr>
          </a:lstStyle>
          <a:p>
            <a:r>
              <a:rPr lang="ru-RU"/>
              <a:t>Click to edit Master title style</a:t>
            </a:r>
          </a:p>
        </p:txBody>
      </p:sp>
      <p:sp>
        <p:nvSpPr>
          <p:cNvPr id="5123" name="Rectangle 3"/>
          <p:cNvSpPr>
            <a:spLocks noGrp="1" noChangeArrowheads="1"/>
          </p:cNvSpPr>
          <p:nvPr>
            <p:ph type="subTitle" idx="1"/>
          </p:nvPr>
        </p:nvSpPr>
        <p:spPr>
          <a:xfrm>
            <a:off x="179388" y="3213100"/>
            <a:ext cx="4537075" cy="503238"/>
          </a:xfrm>
          <a:effectLst>
            <a:outerShdw dist="17961" dir="2700000" algn="ctr" rotWithShape="0">
              <a:schemeClr val="bg2"/>
            </a:outerShdw>
          </a:effectLst>
        </p:spPr>
        <p:txBody>
          <a:bodyPr/>
          <a:lstStyle>
            <a:lvl1pPr marL="0" indent="0">
              <a:buFontTx/>
              <a:buNone/>
              <a:defRPr sz="2000" b="1"/>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356350" y="333375"/>
            <a:ext cx="1889125" cy="59055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84213" y="333375"/>
            <a:ext cx="5519737" cy="59055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84213" y="1125538"/>
            <a:ext cx="3703637"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540250" y="1125538"/>
            <a:ext cx="3705225" cy="5113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4213" y="333375"/>
            <a:ext cx="7488237" cy="5080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684213" y="1125538"/>
            <a:ext cx="7561262" cy="5113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bg1"/>
          </a:solidFill>
          <a:latin typeface="+mn-lt"/>
          <a:ea typeface="+mn-ea"/>
          <a:cs typeface="+mn-cs"/>
        </a:defRPr>
      </a:lvl1pPr>
      <a:lvl2pPr marL="742950" indent="-285750" algn="l" rtl="0" fontAlgn="base">
        <a:spcBef>
          <a:spcPct val="20000"/>
        </a:spcBef>
        <a:spcAft>
          <a:spcPct val="0"/>
        </a:spcAft>
        <a:buChar char="–"/>
        <a:defRPr sz="2400" b="1">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youtu.be/LviZ4pZrqu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youtu.be/RQmo1BAjBo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7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www.fema.gov/emergency-management-agencies"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woodcountyema@woodcountyohio.gov" TargetMode="External"/><Relationship Id="rId2" Type="http://schemas.openxmlformats.org/officeDocument/2006/relationships/hyperlink" Target="https://woodcountyema.org/"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www.redcross.org/local/ohio/northern-ohio/about-us/locations/northwest-ohio.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hyperlink" Target="mailto:woodcountyema@woodcountyohio.gov" TargetMode="External"/><Relationship Id="rId2" Type="http://schemas.openxmlformats.org/officeDocument/2006/relationships/hyperlink" Target="https://woodcountyema.org/"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179611" y="1628800"/>
            <a:ext cx="4752528" cy="1080120"/>
          </a:xfrm>
          <a:noFill/>
        </p:spPr>
        <p:txBody>
          <a:bodyPr/>
          <a:lstStyle/>
          <a:p>
            <a:r>
              <a:rPr lang="en-US" sz="3200" b="0" dirty="0" smtClean="0">
                <a:latin typeface="Tahoma" pitchFamily="34" charset="0"/>
              </a:rPr>
              <a:t>Emergency Preparedness Merit Badge</a:t>
            </a:r>
            <a:endParaRPr lang="uk-UA" sz="3200" b="0" dirty="0">
              <a:latin typeface="Tahoma" pitchFamily="34" charset="0"/>
            </a:endParaRPr>
          </a:p>
        </p:txBody>
      </p:sp>
      <p:sp>
        <p:nvSpPr>
          <p:cNvPr id="34819" name="Rectangle 3"/>
          <p:cNvSpPr>
            <a:spLocks noGrp="1" noChangeArrowheads="1"/>
          </p:cNvSpPr>
          <p:nvPr>
            <p:ph type="subTitle" idx="1"/>
          </p:nvPr>
        </p:nvSpPr>
        <p:spPr>
          <a:xfrm>
            <a:off x="179611" y="3068960"/>
            <a:ext cx="3168650" cy="719385"/>
          </a:xfrm>
        </p:spPr>
        <p:txBody>
          <a:bodyPr/>
          <a:lstStyle/>
          <a:p>
            <a:pPr>
              <a:lnSpc>
                <a:spcPct val="90000"/>
              </a:lnSpc>
            </a:pPr>
            <a:r>
              <a:rPr lang="en-US" dirty="0" smtClean="0"/>
              <a:t>Troop 344 and 9344</a:t>
            </a:r>
          </a:p>
          <a:p>
            <a:pPr>
              <a:lnSpc>
                <a:spcPct val="90000"/>
              </a:lnSpc>
            </a:pPr>
            <a:r>
              <a:rPr lang="en-US" dirty="0" smtClean="0"/>
              <a:t>Pemberville, OH</a:t>
            </a:r>
            <a:endParaRPr lang="uk-UA"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914400" cy="9334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1</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dirty="0">
                <a:solidFill>
                  <a:schemeClr val="tx2"/>
                </a:solidFill>
              </a:rPr>
              <a:t>Earn the First Aid Merit Badge.</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2714" y="2276872"/>
            <a:ext cx="2919755" cy="294605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2</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342900" lvl="1" indent="-342900">
              <a:buFont typeface="+mj-lt"/>
              <a:buAutoNum type="alphaLcPeriod"/>
            </a:pPr>
            <a:r>
              <a:rPr lang="en-US" sz="1600" b="0" dirty="0" smtClean="0">
                <a:solidFill>
                  <a:schemeClr val="tx2"/>
                </a:solidFill>
              </a:rPr>
              <a:t>Discuss </a:t>
            </a:r>
            <a:r>
              <a:rPr lang="en-US" sz="1600" b="0" dirty="0">
                <a:solidFill>
                  <a:schemeClr val="tx2"/>
                </a:solidFill>
              </a:rPr>
              <a:t>with your counselor the aspects of emergency preparedness:</a:t>
            </a:r>
          </a:p>
          <a:p>
            <a:pPr marL="685800" lvl="2" indent="-342900">
              <a:buFont typeface="+mj-lt"/>
              <a:buAutoNum type="arabicPeriod"/>
            </a:pPr>
            <a:r>
              <a:rPr lang="en-US" sz="1600" dirty="0">
                <a:solidFill>
                  <a:schemeClr val="tx2"/>
                </a:solidFill>
              </a:rPr>
              <a:t>Prevention</a:t>
            </a:r>
          </a:p>
          <a:p>
            <a:pPr marL="685800" lvl="2" indent="-342900">
              <a:buFont typeface="+mj-lt"/>
              <a:buAutoNum type="arabicPeriod"/>
            </a:pPr>
            <a:r>
              <a:rPr lang="en-US" sz="1600" dirty="0">
                <a:solidFill>
                  <a:schemeClr val="tx2"/>
                </a:solidFill>
              </a:rPr>
              <a:t>Protection</a:t>
            </a:r>
          </a:p>
          <a:p>
            <a:pPr marL="685800" lvl="2" indent="-342900">
              <a:buFont typeface="+mj-lt"/>
              <a:buAutoNum type="arabicPeriod"/>
            </a:pPr>
            <a:r>
              <a:rPr lang="en-US" sz="1600" dirty="0">
                <a:solidFill>
                  <a:schemeClr val="tx2"/>
                </a:solidFill>
              </a:rPr>
              <a:t>Mitigation</a:t>
            </a:r>
          </a:p>
          <a:p>
            <a:pPr marL="685800" lvl="2" indent="-342900">
              <a:buFont typeface="+mj-lt"/>
              <a:buAutoNum type="arabicPeriod"/>
            </a:pPr>
            <a:r>
              <a:rPr lang="en-US" sz="1600" dirty="0">
                <a:solidFill>
                  <a:schemeClr val="tx2"/>
                </a:solidFill>
              </a:rPr>
              <a:t>Response</a:t>
            </a:r>
          </a:p>
          <a:p>
            <a:pPr marL="685800" lvl="2" indent="-342900">
              <a:buFont typeface="+mj-lt"/>
              <a:buAutoNum type="arabicPeriod"/>
            </a:pPr>
            <a:r>
              <a:rPr lang="en-US" sz="1600" dirty="0">
                <a:solidFill>
                  <a:schemeClr val="tx2"/>
                </a:solidFill>
              </a:rPr>
              <a:t>Recovery</a:t>
            </a:r>
          </a:p>
          <a:p>
            <a:pPr marL="0" lvl="1" indent="0">
              <a:buNone/>
            </a:pPr>
            <a:r>
              <a:rPr lang="en-US" sz="1600" b="0" dirty="0">
                <a:solidFill>
                  <a:schemeClr val="tx2"/>
                </a:solidFill>
              </a:rPr>
              <a:t>Include in your discussion the kinds of questions that are important to ask yourself as you consider each of these.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spTree>
    <p:extLst>
      <p:ext uri="{BB962C8B-B14F-4D97-AF65-F5344CB8AC3E}">
        <p14:creationId xmlns:p14="http://schemas.microsoft.com/office/powerpoint/2010/main" val="1575394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5 Aspects of Emergency Preparedness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196753"/>
            <a:ext cx="8280920" cy="2592288"/>
          </a:xfrm>
        </p:spPr>
        <p:txBody>
          <a:bodyPr/>
          <a:lstStyle/>
          <a:p>
            <a:r>
              <a:rPr lang="en-US" sz="2000" dirty="0"/>
              <a:t>The 5 aspects of emergency </a:t>
            </a:r>
            <a:r>
              <a:rPr lang="en-US" sz="2000" dirty="0" smtClean="0"/>
              <a:t>preparedness are Prevention, Protection, Mitigation, Response, and Recovery.</a:t>
            </a:r>
          </a:p>
          <a:p>
            <a:r>
              <a:rPr lang="en-US" sz="2000" dirty="0" smtClean="0"/>
              <a:t>They were </a:t>
            </a:r>
            <a:r>
              <a:rPr lang="en-US" sz="2000" dirty="0"/>
              <a:t>first established by the Federal Emergency Management Agency (FEMA), as a way to improve our national response when facing different types of disasters. </a:t>
            </a:r>
            <a:endParaRPr lang="en-US" sz="2000" dirty="0" smtClean="0"/>
          </a:p>
          <a:p>
            <a:r>
              <a:rPr lang="en-US" sz="2000" dirty="0" smtClean="0"/>
              <a:t>By </a:t>
            </a:r>
            <a:r>
              <a:rPr lang="en-US" sz="2000" dirty="0"/>
              <a:t>using the 5 preparedness aspects effectively, </a:t>
            </a:r>
            <a:r>
              <a:rPr lang="en-US" sz="2000" dirty="0" smtClean="0"/>
              <a:t>you can </a:t>
            </a:r>
            <a:r>
              <a:rPr lang="en-US" sz="2000" dirty="0"/>
              <a:t>lessen the damages caused by an emergency, or even prevent it entirely.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799" y="3789041"/>
            <a:ext cx="5438378" cy="2417057"/>
          </a:xfrm>
          <a:prstGeom prst="rect">
            <a:avLst/>
          </a:prstGeom>
        </p:spPr>
      </p:pic>
    </p:spTree>
    <p:extLst>
      <p:ext uri="{BB962C8B-B14F-4D97-AF65-F5344CB8AC3E}">
        <p14:creationId xmlns:p14="http://schemas.microsoft.com/office/powerpoint/2010/main" val="57521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Prevention</a:t>
            </a:r>
          </a:p>
        </p:txBody>
      </p:sp>
      <p:sp>
        <p:nvSpPr>
          <p:cNvPr id="3" name="Content Placeholder 2"/>
          <p:cNvSpPr>
            <a:spLocks noGrp="1"/>
          </p:cNvSpPr>
          <p:nvPr>
            <p:ph idx="1"/>
          </p:nvPr>
        </p:nvSpPr>
        <p:spPr>
          <a:xfrm>
            <a:off x="323528" y="1196752"/>
            <a:ext cx="8424936" cy="2406167"/>
          </a:xfrm>
        </p:spPr>
        <p:txBody>
          <a:bodyPr/>
          <a:lstStyle/>
          <a:p>
            <a:r>
              <a:rPr lang="en-US" sz="2000" dirty="0"/>
              <a:t>Prevention:</a:t>
            </a:r>
            <a:r>
              <a:rPr lang="en-US" sz="2000" i="1" dirty="0"/>
              <a:t> </a:t>
            </a:r>
            <a:r>
              <a:rPr lang="en-US" sz="2000" dirty="0" smtClean="0"/>
              <a:t>By planning ahead and taking prevention seriously, you can help prevent accidents from happening.</a:t>
            </a:r>
          </a:p>
          <a:p>
            <a:r>
              <a:rPr lang="en-US" sz="2000" dirty="0" smtClean="0"/>
              <a:t>Questions that will help prevent a dangerous situation or emergency whenever possible:</a:t>
            </a:r>
          </a:p>
          <a:p>
            <a:pPr lvl="1"/>
            <a:r>
              <a:rPr lang="en-US" sz="1600" b="0" dirty="0" smtClean="0"/>
              <a:t>What can I do to make my home safer?</a:t>
            </a:r>
          </a:p>
          <a:p>
            <a:pPr lvl="1"/>
            <a:r>
              <a:rPr lang="en-US" sz="1600" b="0" dirty="0" smtClean="0"/>
              <a:t>What can I do to be proactive in preparing my family for emergencies?</a:t>
            </a:r>
          </a:p>
          <a:p>
            <a:pPr lvl="1"/>
            <a:r>
              <a:rPr lang="en-US" sz="1600" b="0" dirty="0"/>
              <a:t>What are some of the possible hazards of this activity?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816" y="3602919"/>
            <a:ext cx="5076056" cy="2916506"/>
          </a:xfrm>
          <a:prstGeom prst="rect">
            <a:avLst/>
          </a:prstGeom>
        </p:spPr>
      </p:pic>
    </p:spTree>
    <p:extLst>
      <p:ext uri="{BB962C8B-B14F-4D97-AF65-F5344CB8AC3E}">
        <p14:creationId xmlns:p14="http://schemas.microsoft.com/office/powerpoint/2010/main" val="4115508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Protection</a:t>
            </a:r>
          </a:p>
        </p:txBody>
      </p:sp>
      <p:sp>
        <p:nvSpPr>
          <p:cNvPr id="3" name="Content Placeholder 2"/>
          <p:cNvSpPr>
            <a:spLocks noGrp="1"/>
          </p:cNvSpPr>
          <p:nvPr>
            <p:ph sz="half" idx="1"/>
          </p:nvPr>
        </p:nvSpPr>
        <p:spPr>
          <a:xfrm>
            <a:off x="323529" y="1196752"/>
            <a:ext cx="8588052" cy="1728192"/>
          </a:xfrm>
        </p:spPr>
        <p:txBody>
          <a:bodyPr/>
          <a:lstStyle/>
          <a:p>
            <a:r>
              <a:rPr lang="en-US" sz="2000" dirty="0"/>
              <a:t>Protection: </a:t>
            </a:r>
            <a:r>
              <a:rPr lang="en-US" sz="2000" dirty="0" smtClean="0"/>
              <a:t>When you take actions to prepare for emergencies, you recognize the possible threats from natural and other disasters.</a:t>
            </a:r>
          </a:p>
          <a:p>
            <a:r>
              <a:rPr lang="en-US" sz="2000" dirty="0"/>
              <a:t>Making a plan and practicing it, assembling an emergency or disaster supplies kit, and installing warning devices are all actions you can take to prepare for an emergency.</a:t>
            </a:r>
          </a:p>
          <a:p>
            <a:endParaRPr lang="en-US" sz="2000" dirty="0" smtClean="0"/>
          </a:p>
        </p:txBody>
      </p:sp>
      <p:sp>
        <p:nvSpPr>
          <p:cNvPr id="6" name="Content Placeholder 5"/>
          <p:cNvSpPr>
            <a:spLocks noGrp="1"/>
          </p:cNvSpPr>
          <p:nvPr>
            <p:ph sz="half" idx="2"/>
          </p:nvPr>
        </p:nvSpPr>
        <p:spPr>
          <a:xfrm>
            <a:off x="323530" y="2780928"/>
            <a:ext cx="5000700" cy="4032448"/>
          </a:xfrm>
        </p:spPr>
        <p:txBody>
          <a:bodyPr/>
          <a:lstStyle/>
          <a:p>
            <a:r>
              <a:rPr lang="en-US" sz="2000" dirty="0" smtClean="0"/>
              <a:t>Questions </a:t>
            </a:r>
            <a:r>
              <a:rPr lang="en-US" sz="2000" dirty="0"/>
              <a:t>that will help protect and prepare for a dangerous situation or emergency whenever possible:</a:t>
            </a:r>
          </a:p>
          <a:p>
            <a:pPr lvl="1"/>
            <a:r>
              <a:rPr lang="en-US" sz="1600" b="0" dirty="0"/>
              <a:t>Have I prepared a disaster supplies kit with supplies that will last for at least three days?</a:t>
            </a:r>
          </a:p>
          <a:p>
            <a:pPr lvl="1"/>
            <a:r>
              <a:rPr lang="en-US" sz="1600" b="0" dirty="0"/>
              <a:t>Have I made an emergency plan with family members in case of a disaster?</a:t>
            </a:r>
          </a:p>
          <a:p>
            <a:pPr lvl="1"/>
            <a:r>
              <a:rPr lang="en-US" sz="1600" b="0" dirty="0"/>
              <a:t>Do I know the safe places to go within my home in case we need to shelter during extreme weather events?</a:t>
            </a:r>
          </a:p>
          <a:p>
            <a:pPr lvl="1"/>
            <a:r>
              <a:rPr lang="en-US" sz="1600" b="0" dirty="0"/>
              <a:t>Do I know how to be informed in case of an emergency?</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4230" y="2568772"/>
            <a:ext cx="3443334" cy="3020468"/>
          </a:xfrm>
          <a:prstGeom prst="rect">
            <a:avLst/>
          </a:prstGeom>
        </p:spPr>
      </p:pic>
    </p:spTree>
    <p:extLst>
      <p:ext uri="{BB962C8B-B14F-4D97-AF65-F5344CB8AC3E}">
        <p14:creationId xmlns:p14="http://schemas.microsoft.com/office/powerpoint/2010/main" val="1068867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Mitigation</a:t>
            </a:r>
          </a:p>
        </p:txBody>
      </p:sp>
      <p:sp>
        <p:nvSpPr>
          <p:cNvPr id="3" name="Content Placeholder 2"/>
          <p:cNvSpPr>
            <a:spLocks noGrp="1"/>
          </p:cNvSpPr>
          <p:nvPr>
            <p:ph idx="1"/>
          </p:nvPr>
        </p:nvSpPr>
        <p:spPr>
          <a:xfrm>
            <a:off x="251521" y="1196752"/>
            <a:ext cx="4464496" cy="5042123"/>
          </a:xfrm>
        </p:spPr>
        <p:txBody>
          <a:bodyPr/>
          <a:lstStyle/>
          <a:p>
            <a:r>
              <a:rPr lang="en-US" sz="2000" dirty="0"/>
              <a:t>Mitigation</a:t>
            </a:r>
            <a:r>
              <a:rPr lang="en-US" sz="2000" dirty="0" smtClean="0"/>
              <a:t>: You can help reduce the loss of life and property by lessening the impact of future disasters. </a:t>
            </a:r>
          </a:p>
          <a:p>
            <a:r>
              <a:rPr lang="en-US" sz="2000" dirty="0" smtClean="0"/>
              <a:t>That means taking action before the next disaster.</a:t>
            </a:r>
          </a:p>
          <a:p>
            <a:r>
              <a:rPr lang="en-US" sz="2000" dirty="0"/>
              <a:t>Questions that will help </a:t>
            </a:r>
            <a:r>
              <a:rPr lang="en-US" sz="2000" dirty="0" smtClean="0"/>
              <a:t>mitigate the loss of life and property:</a:t>
            </a:r>
            <a:endParaRPr lang="en-US" sz="2000" dirty="0"/>
          </a:p>
          <a:p>
            <a:pPr lvl="1"/>
            <a:r>
              <a:rPr lang="en-US" sz="1600" b="0" dirty="0" smtClean="0"/>
              <a:t>How can I help minimize the damage that might be caused during an emergency?</a:t>
            </a:r>
          </a:p>
          <a:p>
            <a:pPr lvl="1"/>
            <a:r>
              <a:rPr lang="en-US" sz="1600" b="0" dirty="0" smtClean="0"/>
              <a:t>How can I help ensure that no one would be injured during an emergency?</a:t>
            </a:r>
          </a:p>
          <a:p>
            <a:pPr lvl="1"/>
            <a:r>
              <a:rPr lang="en-US" sz="1600" b="0" dirty="0" smtClean="0"/>
              <a:t>Can I help make sure that people are acting in a safe manner during an emergency?</a:t>
            </a:r>
          </a:p>
        </p:txBody>
      </p:sp>
      <p:pic>
        <p:nvPicPr>
          <p:cNvPr id="7" name="Picture 6"/>
          <p:cNvPicPr>
            <a:picLocks noChangeAspect="1"/>
          </p:cNvPicPr>
          <p:nvPr/>
        </p:nvPicPr>
        <p:blipFill>
          <a:blip r:embed="rId2"/>
          <a:stretch>
            <a:fillRect/>
          </a:stretch>
        </p:blipFill>
        <p:spPr>
          <a:xfrm>
            <a:off x="4860032" y="1412776"/>
            <a:ext cx="3986478" cy="2664296"/>
          </a:xfrm>
          <a:prstGeom prst="rect">
            <a:avLst/>
          </a:prstGeom>
        </p:spPr>
      </p:pic>
    </p:spTree>
    <p:extLst>
      <p:ext uri="{BB962C8B-B14F-4D97-AF65-F5344CB8AC3E}">
        <p14:creationId xmlns:p14="http://schemas.microsoft.com/office/powerpoint/2010/main" val="3500180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Response</a:t>
            </a:r>
          </a:p>
        </p:txBody>
      </p:sp>
      <p:sp>
        <p:nvSpPr>
          <p:cNvPr id="3" name="Content Placeholder 2"/>
          <p:cNvSpPr>
            <a:spLocks noGrp="1"/>
          </p:cNvSpPr>
          <p:nvPr>
            <p:ph idx="1"/>
          </p:nvPr>
        </p:nvSpPr>
        <p:spPr>
          <a:xfrm>
            <a:off x="3779913" y="1268760"/>
            <a:ext cx="5112568" cy="4970115"/>
          </a:xfrm>
        </p:spPr>
        <p:txBody>
          <a:bodyPr/>
          <a:lstStyle/>
          <a:p>
            <a:r>
              <a:rPr lang="en-US" sz="2000" dirty="0"/>
              <a:t>Response: </a:t>
            </a:r>
            <a:r>
              <a:rPr lang="en-US" sz="2000" dirty="0" smtClean="0"/>
              <a:t>Actions that should be taken during an emergency. </a:t>
            </a:r>
          </a:p>
          <a:p>
            <a:r>
              <a:rPr lang="en-US" sz="2000" dirty="0" smtClean="0"/>
              <a:t>Responding </a:t>
            </a:r>
            <a:r>
              <a:rPr lang="en-US" sz="2000" dirty="0"/>
              <a:t>to an emergency means first assessing the </a:t>
            </a:r>
            <a:r>
              <a:rPr lang="en-US" sz="2000" dirty="0" smtClean="0"/>
              <a:t>situation, and then </a:t>
            </a:r>
            <a:r>
              <a:rPr lang="en-US" sz="2000" dirty="0"/>
              <a:t>preventing further damages, injuries, and panic. </a:t>
            </a:r>
            <a:endParaRPr lang="en-US" sz="2000" dirty="0" smtClean="0"/>
          </a:p>
          <a:p>
            <a:r>
              <a:rPr lang="en-US" sz="2000" dirty="0"/>
              <a:t>Questions that will help </a:t>
            </a:r>
            <a:r>
              <a:rPr lang="en-US" sz="2000" dirty="0" smtClean="0"/>
              <a:t>you respond to </a:t>
            </a:r>
            <a:r>
              <a:rPr lang="en-US" sz="2000" dirty="0"/>
              <a:t>a dangerous situation or </a:t>
            </a:r>
            <a:r>
              <a:rPr lang="en-US" sz="2000" dirty="0" smtClean="0"/>
              <a:t>emergency:</a:t>
            </a:r>
          </a:p>
          <a:p>
            <a:pPr lvl="1"/>
            <a:r>
              <a:rPr lang="en-US" sz="1600" b="0" dirty="0" smtClean="0"/>
              <a:t>How can I plan before a crisis?</a:t>
            </a:r>
          </a:p>
          <a:p>
            <a:pPr lvl="1"/>
            <a:r>
              <a:rPr lang="en-US" sz="1600" b="0" dirty="0" smtClean="0"/>
              <a:t>Do I know what actions to take for a potential emergency?</a:t>
            </a:r>
          </a:p>
          <a:p>
            <a:pPr lvl="1"/>
            <a:r>
              <a:rPr lang="en-US" sz="1600" b="0" dirty="0" smtClean="0"/>
              <a:t>Is there a family or community plan for reaction that I should know about?</a:t>
            </a:r>
          </a:p>
          <a:p>
            <a:pPr lvl="1"/>
            <a:r>
              <a:rPr lang="en-US" sz="1600" b="0" dirty="0" smtClean="0"/>
              <a:t>Can I help educate and train people about safety and preparedness?</a:t>
            </a:r>
          </a:p>
          <a:p>
            <a:pPr lvl="1"/>
            <a:r>
              <a:rPr lang="en-US" sz="1600" b="0" dirty="0" smtClean="0"/>
              <a:t>What resources might be mobilized and needed, and how can I help?</a:t>
            </a:r>
            <a:endParaRPr lang="en-US" sz="1600" b="0" dirty="0"/>
          </a:p>
          <a:p>
            <a:endParaRPr lang="en-US" sz="20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02875"/>
            <a:ext cx="3600400" cy="2700300"/>
          </a:xfrm>
          <a:prstGeom prst="rect">
            <a:avLst/>
          </a:prstGeom>
        </p:spPr>
      </p:pic>
    </p:spTree>
    <p:extLst>
      <p:ext uri="{BB962C8B-B14F-4D97-AF65-F5344CB8AC3E}">
        <p14:creationId xmlns:p14="http://schemas.microsoft.com/office/powerpoint/2010/main" val="755124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Recovery</a:t>
            </a:r>
          </a:p>
        </p:txBody>
      </p:sp>
      <p:sp>
        <p:nvSpPr>
          <p:cNvPr id="3" name="Content Placeholder 2"/>
          <p:cNvSpPr>
            <a:spLocks noGrp="1"/>
          </p:cNvSpPr>
          <p:nvPr>
            <p:ph idx="1"/>
          </p:nvPr>
        </p:nvSpPr>
        <p:spPr>
          <a:xfrm>
            <a:off x="251520" y="1196752"/>
            <a:ext cx="4536504" cy="5328592"/>
          </a:xfrm>
        </p:spPr>
        <p:txBody>
          <a:bodyPr/>
          <a:lstStyle/>
          <a:p>
            <a:pPr>
              <a:spcBef>
                <a:spcPts val="0"/>
              </a:spcBef>
            </a:pPr>
            <a:r>
              <a:rPr lang="en-US" sz="2000" dirty="0"/>
              <a:t>Recovery</a:t>
            </a:r>
            <a:r>
              <a:rPr lang="en-US" sz="2000" dirty="0" smtClean="0"/>
              <a:t>: After a disaster or other emergency, the goal is to try to get things back to “normal.”</a:t>
            </a:r>
          </a:p>
          <a:p>
            <a:pPr>
              <a:spcBef>
                <a:spcPts val="0"/>
              </a:spcBef>
            </a:pPr>
            <a:r>
              <a:rPr lang="en-US" sz="2000" dirty="0" smtClean="0"/>
              <a:t>In addition to rebuilding and repairing property, there is also work to be done to try to bring physical and emotional health back to a stable condition.</a:t>
            </a:r>
          </a:p>
          <a:p>
            <a:pPr>
              <a:spcBef>
                <a:spcPts val="0"/>
              </a:spcBef>
            </a:pPr>
            <a:r>
              <a:rPr lang="en-US" sz="2000" dirty="0" smtClean="0"/>
              <a:t>Questions that will help you and your family to recover from a dangerous situation or emergency:</a:t>
            </a:r>
          </a:p>
          <a:p>
            <a:pPr lvl="1">
              <a:spcBef>
                <a:spcPts val="0"/>
              </a:spcBef>
            </a:pPr>
            <a:r>
              <a:rPr lang="en-US" sz="1600" b="0" dirty="0" smtClean="0"/>
              <a:t>After a disaster, how can I help clean up the damage?</a:t>
            </a:r>
          </a:p>
          <a:p>
            <a:pPr lvl="1">
              <a:spcBef>
                <a:spcPts val="0"/>
              </a:spcBef>
            </a:pPr>
            <a:r>
              <a:rPr lang="en-US" sz="1600" b="0" dirty="0" smtClean="0"/>
              <a:t>How can I help myself and my family recover emotionally from the disaster?</a:t>
            </a:r>
          </a:p>
          <a:p>
            <a:pPr lvl="1">
              <a:spcBef>
                <a:spcPts val="0"/>
              </a:spcBef>
            </a:pPr>
            <a:r>
              <a:rPr lang="en-US" sz="1600" b="0" dirty="0" smtClean="0"/>
              <a:t>Do I understand that physical and emotional recovery take time?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340768"/>
            <a:ext cx="4008445" cy="2405067"/>
          </a:xfrm>
          <a:prstGeom prst="rect">
            <a:avLst/>
          </a:prstGeom>
        </p:spPr>
      </p:pic>
    </p:spTree>
    <p:extLst>
      <p:ext uri="{BB962C8B-B14F-4D97-AF65-F5344CB8AC3E}">
        <p14:creationId xmlns:p14="http://schemas.microsoft.com/office/powerpoint/2010/main" val="172443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2267744" y="2924944"/>
            <a:ext cx="3096343" cy="3457947"/>
          </a:xfrm>
        </p:spPr>
        <p:txBody>
          <a:bodyPr/>
          <a:lstStyle/>
          <a:p>
            <a:pPr marL="228600" lvl="2">
              <a:buFont typeface="+mj-lt"/>
              <a:buAutoNum type="arabicPeriod"/>
            </a:pPr>
            <a:r>
              <a:rPr lang="en-US" sz="1600" b="1" dirty="0" smtClean="0">
                <a:solidFill>
                  <a:schemeClr val="tx2"/>
                </a:solidFill>
              </a:rPr>
              <a:t>Home </a:t>
            </a:r>
            <a:r>
              <a:rPr lang="en-US" sz="1600" b="1" dirty="0">
                <a:solidFill>
                  <a:schemeClr val="tx2"/>
                </a:solidFill>
              </a:rPr>
              <a:t>kitchen fire</a:t>
            </a:r>
          </a:p>
          <a:p>
            <a:pPr marL="228600" lvl="2">
              <a:buFont typeface="+mj-lt"/>
              <a:buAutoNum type="arabicPeriod"/>
            </a:pPr>
            <a:r>
              <a:rPr lang="en-US" sz="1600" b="1" dirty="0">
                <a:solidFill>
                  <a:schemeClr val="tx2"/>
                </a:solidFill>
              </a:rPr>
              <a:t>Home basement/storage room/garage fire</a:t>
            </a:r>
          </a:p>
          <a:p>
            <a:pPr marL="228600" lvl="2">
              <a:buFont typeface="+mj-lt"/>
              <a:buAutoNum type="arabicPeriod"/>
            </a:pPr>
            <a:r>
              <a:rPr lang="en-US" sz="1600" b="1" dirty="0">
                <a:solidFill>
                  <a:schemeClr val="tx2"/>
                </a:solidFill>
              </a:rPr>
              <a:t>Explosion in the home</a:t>
            </a:r>
          </a:p>
          <a:p>
            <a:pPr marL="228600" lvl="2">
              <a:buFont typeface="+mj-lt"/>
              <a:buAutoNum type="arabicPeriod"/>
            </a:pPr>
            <a:r>
              <a:rPr lang="en-US" sz="1600" b="1" dirty="0">
                <a:solidFill>
                  <a:schemeClr val="tx2"/>
                </a:solidFill>
              </a:rPr>
              <a:t>Automobile accident</a:t>
            </a:r>
          </a:p>
          <a:p>
            <a:pPr marL="228600" lvl="2">
              <a:buFont typeface="+mj-lt"/>
              <a:buAutoNum type="arabicPeriod"/>
            </a:pPr>
            <a:r>
              <a:rPr lang="en-US" sz="1600" b="1" dirty="0">
                <a:solidFill>
                  <a:schemeClr val="tx2"/>
                </a:solidFill>
              </a:rPr>
              <a:t>Food-borne disease (food poisoning)</a:t>
            </a:r>
          </a:p>
          <a:p>
            <a:pPr marL="228600" lvl="2">
              <a:buFont typeface="+mj-lt"/>
              <a:buAutoNum type="arabicPeriod" startAt="6"/>
            </a:pPr>
            <a:r>
              <a:rPr lang="en-US" sz="1600" dirty="0">
                <a:solidFill>
                  <a:schemeClr val="tx2"/>
                </a:solidFill>
              </a:rPr>
              <a:t>Fire or explosion in a public place</a:t>
            </a:r>
          </a:p>
          <a:p>
            <a:pPr marL="228600" lvl="2">
              <a:buFont typeface="+mj-lt"/>
              <a:buAutoNum type="arabicPeriod" startAt="6"/>
            </a:pPr>
            <a:r>
              <a:rPr lang="en-US" sz="1600" dirty="0">
                <a:solidFill>
                  <a:schemeClr val="tx2"/>
                </a:solidFill>
              </a:rPr>
              <a:t>Vehicle stalled in the desert</a:t>
            </a:r>
          </a:p>
          <a:p>
            <a:pPr marL="228600" lvl="2">
              <a:buFont typeface="+mj-lt"/>
              <a:buAutoNum type="arabicPeriod" startAt="6"/>
            </a:pPr>
            <a:r>
              <a:rPr lang="en-US" sz="1600" dirty="0">
                <a:solidFill>
                  <a:schemeClr val="tx2"/>
                </a:solidFill>
              </a:rPr>
              <a:t>Vehicle trapped in a blizzard</a:t>
            </a:r>
          </a:p>
          <a:p>
            <a:pPr marL="228600" lvl="2">
              <a:buFont typeface="+mj-lt"/>
              <a:buAutoNum type="arabicPeriod" startAt="6"/>
            </a:pPr>
            <a:r>
              <a:rPr lang="en-US" sz="1600" dirty="0">
                <a:solidFill>
                  <a:schemeClr val="tx2"/>
                </a:solidFill>
              </a:rPr>
              <a:t>Earthquake or tsunami</a:t>
            </a:r>
          </a:p>
        </p:txBody>
      </p:sp>
      <p:sp>
        <p:nvSpPr>
          <p:cNvPr id="2" name="Content Placeholder 1"/>
          <p:cNvSpPr>
            <a:spLocks noGrp="1"/>
          </p:cNvSpPr>
          <p:nvPr>
            <p:ph sz="half" idx="2"/>
          </p:nvPr>
        </p:nvSpPr>
        <p:spPr>
          <a:xfrm>
            <a:off x="5364087" y="2924944"/>
            <a:ext cx="3456384" cy="3311733"/>
          </a:xfrm>
        </p:spPr>
        <p:txBody>
          <a:bodyPr/>
          <a:lstStyle/>
          <a:p>
            <a:pPr marL="342900" lvl="2" indent="-342900">
              <a:buFont typeface="+mj-lt"/>
              <a:buAutoNum type="arabicPeriod" startAt="10"/>
            </a:pPr>
            <a:r>
              <a:rPr lang="en-US" sz="1600" dirty="0">
                <a:solidFill>
                  <a:schemeClr val="tx2"/>
                </a:solidFill>
              </a:rPr>
              <a:t>Mountain/backcountry accident</a:t>
            </a:r>
          </a:p>
          <a:p>
            <a:pPr marL="342900" lvl="2" indent="-342900">
              <a:buFont typeface="+mj-lt"/>
              <a:buAutoNum type="arabicPeriod" startAt="10"/>
            </a:pPr>
            <a:r>
              <a:rPr lang="en-US" sz="1600" dirty="0">
                <a:solidFill>
                  <a:schemeClr val="tx2"/>
                </a:solidFill>
              </a:rPr>
              <a:t>Boating accident</a:t>
            </a:r>
          </a:p>
          <a:p>
            <a:pPr marL="342900" lvl="2" indent="-342900">
              <a:buFont typeface="+mj-lt"/>
              <a:buAutoNum type="arabicPeriod" startAt="10"/>
            </a:pPr>
            <a:r>
              <a:rPr lang="en-US" sz="1600" dirty="0">
                <a:solidFill>
                  <a:schemeClr val="tx2"/>
                </a:solidFill>
              </a:rPr>
              <a:t>Gas leak in a home or a building</a:t>
            </a:r>
          </a:p>
          <a:p>
            <a:pPr marL="342900" lvl="2" indent="-342900">
              <a:buFont typeface="+mj-lt"/>
              <a:buAutoNum type="arabicPeriod" startAt="10"/>
            </a:pPr>
            <a:r>
              <a:rPr lang="en-US" sz="1600" dirty="0">
                <a:solidFill>
                  <a:schemeClr val="tx2"/>
                </a:solidFill>
              </a:rPr>
              <a:t>Tornado or hurricane</a:t>
            </a:r>
          </a:p>
          <a:p>
            <a:pPr marL="342900" lvl="2" indent="-342900">
              <a:buFont typeface="+mj-lt"/>
              <a:buAutoNum type="arabicPeriod" startAt="10"/>
            </a:pPr>
            <a:r>
              <a:rPr lang="en-US" sz="1600" dirty="0">
                <a:solidFill>
                  <a:schemeClr val="tx2"/>
                </a:solidFill>
              </a:rPr>
              <a:t>Major flooding or a flash flood</a:t>
            </a:r>
          </a:p>
          <a:p>
            <a:pPr marL="342900" lvl="2" indent="-342900">
              <a:buFont typeface="+mj-lt"/>
              <a:buAutoNum type="arabicPeriod" startAt="10"/>
            </a:pPr>
            <a:r>
              <a:rPr lang="en-US" sz="1600" dirty="0">
                <a:solidFill>
                  <a:schemeClr val="tx2"/>
                </a:solidFill>
              </a:rPr>
              <a:t>Toxic chemical spills and releases</a:t>
            </a:r>
          </a:p>
          <a:p>
            <a:pPr marL="342900" lvl="2" indent="-342900">
              <a:buFont typeface="+mj-lt"/>
              <a:buAutoNum type="arabicPeriod" startAt="10"/>
            </a:pPr>
            <a:r>
              <a:rPr lang="en-US" sz="1600" dirty="0">
                <a:solidFill>
                  <a:schemeClr val="tx2"/>
                </a:solidFill>
              </a:rPr>
              <a:t>Nuclear power plant emergency</a:t>
            </a:r>
          </a:p>
          <a:p>
            <a:pPr marL="342900" lvl="2" indent="-342900">
              <a:buFont typeface="+mj-lt"/>
              <a:buAutoNum type="arabicPeriod" startAt="10"/>
            </a:pPr>
            <a:r>
              <a:rPr lang="en-US" sz="1600" dirty="0">
                <a:solidFill>
                  <a:schemeClr val="tx2"/>
                </a:solidFill>
              </a:rPr>
              <a:t>Avalanche (snowslide or rockslide)</a:t>
            </a:r>
          </a:p>
          <a:p>
            <a:pPr marL="342900" lvl="2" indent="-342900">
              <a:buFont typeface="+mj-lt"/>
              <a:buAutoNum type="arabicPeriod" startAt="10"/>
            </a:pPr>
            <a:r>
              <a:rPr lang="en-US" sz="1600" dirty="0">
                <a:solidFill>
                  <a:schemeClr val="tx2"/>
                </a:solidFill>
              </a:rPr>
              <a:t>Violence in a public place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sp>
        <p:nvSpPr>
          <p:cNvPr id="6" name="Rectangle 5"/>
          <p:cNvSpPr/>
          <p:nvPr/>
        </p:nvSpPr>
        <p:spPr>
          <a:xfrm>
            <a:off x="1915756" y="1121343"/>
            <a:ext cx="6896661" cy="1815882"/>
          </a:xfrm>
          <a:prstGeom prst="rect">
            <a:avLst/>
          </a:prstGeom>
        </p:spPr>
        <p:txBody>
          <a:bodyPr wrap="square">
            <a:spAutoFit/>
          </a:bodyPr>
          <a:lstStyle/>
          <a:p>
            <a:pPr marL="342900" lvl="1" indent="-342900">
              <a:buFont typeface="+mj-lt"/>
              <a:buAutoNum type="alphaLcPeriod" startAt="2"/>
            </a:pPr>
            <a:r>
              <a:rPr lang="en-US" sz="1600" dirty="0" smtClean="0">
                <a:solidFill>
                  <a:schemeClr val="tx2"/>
                </a:solidFill>
              </a:rPr>
              <a:t>Using </a:t>
            </a:r>
            <a:r>
              <a:rPr lang="en-US" sz="1600" dirty="0">
                <a:solidFill>
                  <a:schemeClr val="tx2"/>
                </a:solidFill>
              </a:rPr>
              <a:t>a chart, graph, spreadsheet, or another method approved by your counselor, demonstrate your understanding of each aspect of emergency preparedness listed in requirement 2a (prevention, protection, mitigation, response, and recovery) for 10 emergency situations from the list below. You must use the first five situations listed below in boldface, plus any other five of your choice. Discuss your findings with your counselor.</a:t>
            </a:r>
          </a:p>
        </p:txBody>
      </p:sp>
      <p:sp>
        <p:nvSpPr>
          <p:cNvPr id="9"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2</a:t>
            </a:r>
            <a:endParaRPr lang="en-US" dirty="0">
              <a:solidFill>
                <a:schemeClr val="tx2"/>
              </a:solidFill>
            </a:endParaRPr>
          </a:p>
        </p:txBody>
      </p:sp>
    </p:spTree>
    <p:extLst>
      <p:ext uri="{BB962C8B-B14F-4D97-AF65-F5344CB8AC3E}">
        <p14:creationId xmlns:p14="http://schemas.microsoft.com/office/powerpoint/2010/main" val="288992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Emergency Preparedness</a:t>
            </a:r>
            <a:endParaRPr lang="en-US" b="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8678191"/>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smtClean="0">
                          <a:solidFill>
                            <a:schemeClr val="bg1"/>
                          </a:solidFill>
                          <a:effectLst/>
                        </a:rPr>
                        <a:t>2b 1 Home Kitchen Fire</a:t>
                      </a:r>
                      <a:endParaRPr lang="en-US" sz="1500" u="none" dirty="0">
                        <a:solidFill>
                          <a:schemeClr val="bg1"/>
                        </a:solidFill>
                      </a:endParaRPr>
                    </a:p>
                  </a:txBody>
                  <a:tcPr marL="91310" marR="91310" marT="45655" marB="45655">
                    <a:lnL>
                      <a:noFill/>
                    </a:lnL>
                    <a:lnR>
                      <a:noFill/>
                    </a:lnR>
                    <a:lnT>
                      <a:noFill/>
                    </a:lnT>
                    <a:lnB>
                      <a:noFill/>
                    </a:lnB>
                  </a:tcPr>
                </a:tc>
                <a:tc>
                  <a:txBody>
                    <a:bodyPr/>
                    <a:lstStyle/>
                    <a:p>
                      <a:r>
                        <a:rPr lang="en-US" sz="1500" dirty="0">
                          <a:solidFill>
                            <a:schemeClr val="bg1"/>
                          </a:solidFill>
                        </a:rPr>
                        <a:t>Be careful when using stoves and ovens. Keep loose and flammable materials away from heat sources.</a:t>
                      </a:r>
                    </a:p>
                  </a:txBody>
                  <a:tcPr marL="91310" marR="91310" marT="45655" marB="45655">
                    <a:lnL>
                      <a:noFill/>
                    </a:lnL>
                    <a:lnR>
                      <a:noFill/>
                    </a:lnR>
                    <a:lnT>
                      <a:noFill/>
                    </a:lnT>
                    <a:lnB>
                      <a:noFill/>
                    </a:lnB>
                  </a:tcPr>
                </a:tc>
                <a:tc>
                  <a:txBody>
                    <a:bodyPr/>
                    <a:lstStyle/>
                    <a:p>
                      <a:r>
                        <a:rPr lang="en-US" sz="1500" dirty="0">
                          <a:solidFill>
                            <a:schemeClr val="bg1"/>
                          </a:solidFill>
                        </a:rPr>
                        <a:t>Keep a fire extinguisher near the kitchen. Have a fire response plan in place beforehand. Don’t put water on an oil fire.</a:t>
                      </a:r>
                    </a:p>
                  </a:txBody>
                  <a:tcPr marL="91310" marR="91310" marT="45655" marB="45655">
                    <a:lnL>
                      <a:noFill/>
                    </a:lnL>
                    <a:lnR>
                      <a:noFill/>
                    </a:lnR>
                    <a:lnT>
                      <a:noFill/>
                    </a:lnT>
                    <a:lnB>
                      <a:noFill/>
                    </a:lnB>
                  </a:tcPr>
                </a:tc>
                <a:tc>
                  <a:txBody>
                    <a:bodyPr/>
                    <a:lstStyle/>
                    <a:p>
                      <a:r>
                        <a:rPr lang="en-US" sz="1500" dirty="0">
                          <a:solidFill>
                            <a:schemeClr val="bg1"/>
                          </a:solidFill>
                        </a:rPr>
                        <a:t>Have a plan to evacuate your family. Make sure all doors are closed and walkways are kept clear.</a:t>
                      </a:r>
                    </a:p>
                  </a:txBody>
                  <a:tcPr marL="91310" marR="91310" marT="45655" marB="45655">
                    <a:lnL>
                      <a:noFill/>
                    </a:lnL>
                    <a:lnR>
                      <a:noFill/>
                    </a:lnR>
                    <a:lnT>
                      <a:noFill/>
                    </a:lnT>
                    <a:lnB>
                      <a:noFill/>
                    </a:lnB>
                  </a:tcPr>
                </a:tc>
                <a:tc>
                  <a:txBody>
                    <a:bodyPr/>
                    <a:lstStyle/>
                    <a:p>
                      <a:r>
                        <a:rPr lang="en-US" sz="1500" dirty="0">
                          <a:solidFill>
                            <a:schemeClr val="bg1"/>
                          </a:solidFill>
                        </a:rPr>
                        <a:t>Stay calm and respond quickly. Try to extinguish the fire. If that fails, evacuate and call 911.</a:t>
                      </a:r>
                    </a:p>
                  </a:txBody>
                  <a:tcPr marL="91310" marR="91310" marT="45655" marB="45655">
                    <a:lnL>
                      <a:noFill/>
                    </a:lnL>
                    <a:lnR>
                      <a:noFill/>
                    </a:lnR>
                    <a:lnT>
                      <a:noFill/>
                    </a:lnT>
                    <a:lnB>
                      <a:noFill/>
                    </a:lnB>
                  </a:tcPr>
                </a:tc>
                <a:tc>
                  <a:txBody>
                    <a:bodyPr/>
                    <a:lstStyle/>
                    <a:p>
                      <a:r>
                        <a:rPr lang="en-US" sz="1500" dirty="0">
                          <a:solidFill>
                            <a:schemeClr val="bg1"/>
                          </a:solidFill>
                        </a:rPr>
                        <a:t>Take care of any injuries and file insurance claims. Stay cheerful and support your family.</a:t>
                      </a:r>
                    </a:p>
                  </a:txBody>
                  <a:tcPr marL="91310" marR="91310" marT="45655" marB="45655">
                    <a:lnL>
                      <a:noFill/>
                    </a:lnL>
                    <a:lnR>
                      <a:noFill/>
                    </a:lnR>
                    <a:lnT>
                      <a:noFill/>
                    </a:lnT>
                    <a:lnB>
                      <a:noFill/>
                    </a:lnB>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245" y="4437112"/>
            <a:ext cx="3229505" cy="2214770"/>
          </a:xfrm>
          <a:prstGeom prst="rect">
            <a:avLst/>
          </a:prstGeom>
        </p:spPr>
      </p:pic>
    </p:spTree>
    <p:extLst>
      <p:ext uri="{BB962C8B-B14F-4D97-AF65-F5344CB8AC3E}">
        <p14:creationId xmlns:p14="http://schemas.microsoft.com/office/powerpoint/2010/main" val="1150278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
        <p:nvSpPr>
          <p:cNvPr id="36867" name="Rectangle 3"/>
          <p:cNvSpPr>
            <a:spLocks noGrp="1" noChangeArrowheads="1"/>
          </p:cNvSpPr>
          <p:nvPr>
            <p:ph type="body" idx="1"/>
          </p:nvPr>
        </p:nvSpPr>
        <p:spPr>
          <a:xfrm>
            <a:off x="973138" y="1195388"/>
            <a:ext cx="6696075" cy="4578350"/>
          </a:xfrm>
        </p:spPr>
        <p:txBody>
          <a:bodyPr/>
          <a:lstStyle/>
          <a:p>
            <a:pPr>
              <a:buFont typeface="+mj-lt"/>
              <a:buAutoNum type="arabicPeriod"/>
            </a:pPr>
            <a:r>
              <a:rPr lang="en-US" sz="1600" dirty="0"/>
              <a:t>Earn the First Aid Merit Badge.</a:t>
            </a:r>
          </a:p>
          <a:p>
            <a:pPr>
              <a:buFont typeface="+mj-lt"/>
              <a:buAutoNum type="arabicPeriod"/>
            </a:pPr>
            <a:r>
              <a:rPr lang="en-US" sz="1600" dirty="0"/>
              <a:t>Do the following: </a:t>
            </a:r>
          </a:p>
          <a:p>
            <a:pPr lvl="1">
              <a:buFont typeface="+mj-lt"/>
              <a:buAutoNum type="alphaLcPeriod"/>
            </a:pPr>
            <a:r>
              <a:rPr lang="en-US" sz="1600" b="0" dirty="0"/>
              <a:t>Discuss with your counselor the aspects of emergency preparedness:</a:t>
            </a:r>
          </a:p>
          <a:p>
            <a:pPr lvl="2">
              <a:buFont typeface="+mj-lt"/>
              <a:buAutoNum type="arabicPeriod"/>
            </a:pPr>
            <a:r>
              <a:rPr lang="en-US" sz="1600" dirty="0"/>
              <a:t>Prevention</a:t>
            </a:r>
          </a:p>
          <a:p>
            <a:pPr lvl="2">
              <a:buFont typeface="+mj-lt"/>
              <a:buAutoNum type="arabicPeriod"/>
            </a:pPr>
            <a:r>
              <a:rPr lang="en-US" sz="1600" dirty="0"/>
              <a:t>Protection</a:t>
            </a:r>
          </a:p>
          <a:p>
            <a:pPr lvl="2">
              <a:buFont typeface="+mj-lt"/>
              <a:buAutoNum type="arabicPeriod"/>
            </a:pPr>
            <a:r>
              <a:rPr lang="en-US" sz="1600" dirty="0"/>
              <a:t>Mitigation</a:t>
            </a:r>
          </a:p>
          <a:p>
            <a:pPr lvl="2">
              <a:buFont typeface="+mj-lt"/>
              <a:buAutoNum type="arabicPeriod"/>
            </a:pPr>
            <a:r>
              <a:rPr lang="en-US" sz="1600" dirty="0"/>
              <a:t>Response</a:t>
            </a:r>
          </a:p>
          <a:p>
            <a:pPr lvl="2">
              <a:buFont typeface="+mj-lt"/>
              <a:buAutoNum type="arabicPeriod"/>
            </a:pPr>
            <a:r>
              <a:rPr lang="en-US" sz="1600" dirty="0"/>
              <a:t>Recovery</a:t>
            </a:r>
          </a:p>
          <a:p>
            <a:pPr marL="457200" lvl="1" indent="0">
              <a:buNone/>
            </a:pPr>
            <a:r>
              <a:rPr lang="en-US" sz="1600" b="0" dirty="0" smtClean="0"/>
              <a:t>Include </a:t>
            </a:r>
            <a:r>
              <a:rPr lang="en-US" sz="1600" b="0" dirty="0"/>
              <a:t>in your discussion the kinds of questions that are important to ask </a:t>
            </a:r>
            <a:r>
              <a:rPr lang="en-US" sz="1600" b="0" dirty="0" smtClean="0"/>
              <a:t>yourself </a:t>
            </a:r>
            <a:r>
              <a:rPr lang="en-US" sz="1600" b="0" dirty="0"/>
              <a:t>as you consider each of these</a:t>
            </a:r>
            <a:r>
              <a:rPr lang="en-US" sz="1600" b="0" dirty="0" smtClean="0"/>
              <a:t>.</a:t>
            </a: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Tree>
    <p:extLst>
      <p:ext uri="{BB962C8B-B14F-4D97-AF65-F5344CB8AC3E}">
        <p14:creationId xmlns:p14="http://schemas.microsoft.com/office/powerpoint/2010/main" val="3257609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b="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5239998"/>
              </p:ext>
            </p:extLst>
          </p:nvPr>
        </p:nvGraphicFramePr>
        <p:xfrm>
          <a:off x="395538"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2 </a:t>
                      </a:r>
                      <a:r>
                        <a:rPr lang="en-US" sz="1500" b="1" u="none" dirty="0">
                          <a:solidFill>
                            <a:schemeClr val="bg1"/>
                          </a:solidFill>
                          <a:effectLst/>
                        </a:rPr>
                        <a:t>Home </a:t>
                      </a:r>
                      <a:r>
                        <a:rPr lang="en-US" sz="1500" b="1" u="none" dirty="0" smtClean="0">
                          <a:solidFill>
                            <a:schemeClr val="bg1"/>
                          </a:solidFill>
                          <a:effectLst/>
                        </a:rPr>
                        <a:t>basement, storage room, garage </a:t>
                      </a:r>
                      <a:r>
                        <a:rPr lang="en-US" sz="1500" b="1" u="none" dirty="0">
                          <a:solidFill>
                            <a:schemeClr val="bg1"/>
                          </a:solidFill>
                          <a:effectLst/>
                        </a:rPr>
                        <a:t>fire</a:t>
                      </a:r>
                      <a:endParaRPr lang="en-US" sz="1500" u="none" dirty="0">
                        <a:solidFill>
                          <a:schemeClr val="bg1"/>
                        </a:solidFill>
                      </a:endParaRPr>
                    </a:p>
                  </a:txBody>
                  <a:tcPr>
                    <a:lnL>
                      <a:noFill/>
                    </a:lnL>
                    <a:lnR>
                      <a:noFill/>
                    </a:lnR>
                    <a:lnT>
                      <a:noFill/>
                    </a:lnT>
                    <a:lnB>
                      <a:noFill/>
                    </a:lnB>
                  </a:tcPr>
                </a:tc>
                <a:tc>
                  <a:txBody>
                    <a:bodyPr/>
                    <a:lstStyle/>
                    <a:p>
                      <a:r>
                        <a:rPr lang="en-US" sz="1500" dirty="0">
                          <a:solidFill>
                            <a:schemeClr val="bg1"/>
                          </a:solidFill>
                        </a:rPr>
                        <a:t>Keep loose debris and flammable materials securely stored. Have multiple fire extinguishers.</a:t>
                      </a:r>
                    </a:p>
                  </a:txBody>
                  <a:tcPr>
                    <a:lnL>
                      <a:noFill/>
                    </a:lnL>
                    <a:lnR>
                      <a:noFill/>
                    </a:lnR>
                    <a:lnT>
                      <a:noFill/>
                    </a:lnT>
                    <a:lnB>
                      <a:noFill/>
                    </a:lnB>
                  </a:tcPr>
                </a:tc>
                <a:tc>
                  <a:txBody>
                    <a:bodyPr/>
                    <a:lstStyle/>
                    <a:p>
                      <a:r>
                        <a:rPr lang="en-US" sz="1500" dirty="0">
                          <a:solidFill>
                            <a:schemeClr val="bg1"/>
                          </a:solidFill>
                        </a:rPr>
                        <a:t>Know the location of your home fire extinguisher. Have a response and an evacuation plan.</a:t>
                      </a:r>
                    </a:p>
                  </a:txBody>
                  <a:tcPr>
                    <a:lnL>
                      <a:noFill/>
                    </a:lnL>
                    <a:lnR>
                      <a:noFill/>
                    </a:lnR>
                    <a:lnT>
                      <a:noFill/>
                    </a:lnT>
                    <a:lnB>
                      <a:noFill/>
                    </a:lnB>
                  </a:tcPr>
                </a:tc>
                <a:tc>
                  <a:txBody>
                    <a:bodyPr/>
                    <a:lstStyle/>
                    <a:p>
                      <a:r>
                        <a:rPr lang="en-US" sz="1500" dirty="0">
                          <a:solidFill>
                            <a:schemeClr val="bg1"/>
                          </a:solidFill>
                        </a:rPr>
                        <a:t>Notify your family to quickly grab valuables and evacuate. Stay low to avoid breathing smoke.</a:t>
                      </a:r>
                    </a:p>
                  </a:txBody>
                  <a:tcPr>
                    <a:lnL>
                      <a:noFill/>
                    </a:lnL>
                    <a:lnR>
                      <a:noFill/>
                    </a:lnR>
                    <a:lnT>
                      <a:noFill/>
                    </a:lnT>
                    <a:lnB>
                      <a:noFill/>
                    </a:lnB>
                  </a:tcPr>
                </a:tc>
                <a:tc>
                  <a:txBody>
                    <a:bodyPr/>
                    <a:lstStyle/>
                    <a:p>
                      <a:r>
                        <a:rPr lang="en-US" sz="1500" dirty="0">
                          <a:solidFill>
                            <a:schemeClr val="bg1"/>
                          </a:solidFill>
                        </a:rPr>
                        <a:t>Close all doors to slow the fire’s spread. Dampen area near the fire, if possible.</a:t>
                      </a:r>
                    </a:p>
                  </a:txBody>
                  <a:tcPr>
                    <a:lnL>
                      <a:noFill/>
                    </a:lnL>
                    <a:lnR>
                      <a:noFill/>
                    </a:lnR>
                    <a:lnT>
                      <a:noFill/>
                    </a:lnT>
                    <a:lnB>
                      <a:noFill/>
                    </a:lnB>
                  </a:tcPr>
                </a:tc>
                <a:tc>
                  <a:txBody>
                    <a:bodyPr/>
                    <a:lstStyle/>
                    <a:p>
                      <a:r>
                        <a:rPr lang="en-US" sz="1500" dirty="0">
                          <a:solidFill>
                            <a:schemeClr val="bg1"/>
                          </a:solidFill>
                        </a:rPr>
                        <a:t>Identify relatives or friends to temporarily live with. File an insurance claim.</a:t>
                      </a:r>
                    </a:p>
                  </a:txBody>
                  <a:tcPr>
                    <a:lnL>
                      <a:noFill/>
                    </a:lnL>
                    <a:lnR>
                      <a:noFill/>
                    </a:lnR>
                    <a:lnT>
                      <a:noFill/>
                    </a:lnT>
                    <a:lnB>
                      <a:noFill/>
                    </a:lnB>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4077072"/>
            <a:ext cx="4572000" cy="2566035"/>
          </a:xfrm>
          <a:prstGeom prst="rect">
            <a:avLst/>
          </a:prstGeom>
        </p:spPr>
      </p:pic>
    </p:spTree>
    <p:extLst>
      <p:ext uri="{BB962C8B-B14F-4D97-AF65-F5344CB8AC3E}">
        <p14:creationId xmlns:p14="http://schemas.microsoft.com/office/powerpoint/2010/main" val="4074451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5887847"/>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3 </a:t>
                      </a:r>
                      <a:r>
                        <a:rPr lang="en-US" sz="1500" b="1" u="none" dirty="0">
                          <a:solidFill>
                            <a:schemeClr val="bg1"/>
                          </a:solidFill>
                          <a:effectLst/>
                        </a:rPr>
                        <a:t>Explosion in the home</a:t>
                      </a:r>
                      <a:r>
                        <a:rPr lang="en-US" sz="1500" u="none" dirty="0">
                          <a:solidFill>
                            <a:schemeClr val="bg1"/>
                          </a:solidFill>
                          <a:effectLst/>
                        </a:rPr>
                        <a:t> </a:t>
                      </a:r>
                      <a:endParaRPr lang="en-US" sz="1500" u="none" dirty="0">
                        <a:solidFill>
                          <a:schemeClr val="bg1"/>
                        </a:solidFill>
                      </a:endParaRPr>
                    </a:p>
                  </a:txBody>
                  <a:tcPr>
                    <a:lnL>
                      <a:noFill/>
                    </a:lnL>
                    <a:lnR>
                      <a:noFill/>
                    </a:lnR>
                    <a:lnT>
                      <a:noFill/>
                    </a:lnT>
                    <a:lnB>
                      <a:noFill/>
                    </a:lnB>
                  </a:tcPr>
                </a:tc>
                <a:tc>
                  <a:txBody>
                    <a:bodyPr/>
                    <a:lstStyle/>
                    <a:p>
                      <a:r>
                        <a:rPr lang="en-US" sz="1500" u="none" dirty="0">
                          <a:solidFill>
                            <a:schemeClr val="bg1"/>
                          </a:solidFill>
                        </a:rPr>
                        <a:t>Inspect gas sources regularly. Avoid living near explosives?</a:t>
                      </a:r>
                    </a:p>
                  </a:txBody>
                  <a:tcPr>
                    <a:lnL>
                      <a:noFill/>
                    </a:lnL>
                    <a:lnR>
                      <a:noFill/>
                    </a:lnR>
                    <a:lnT>
                      <a:noFill/>
                    </a:lnT>
                    <a:lnB>
                      <a:noFill/>
                    </a:lnB>
                  </a:tcPr>
                </a:tc>
                <a:tc>
                  <a:txBody>
                    <a:bodyPr/>
                    <a:lstStyle/>
                    <a:p>
                      <a:r>
                        <a:rPr lang="en-US" sz="1500" u="none" dirty="0">
                          <a:solidFill>
                            <a:schemeClr val="bg1"/>
                          </a:solidFill>
                        </a:rPr>
                        <a:t>Own a fire extinguisher and keep a first aid kit outside the home.</a:t>
                      </a:r>
                    </a:p>
                  </a:txBody>
                  <a:tcPr>
                    <a:lnL>
                      <a:noFill/>
                    </a:lnL>
                    <a:lnR>
                      <a:noFill/>
                    </a:lnR>
                    <a:lnT>
                      <a:noFill/>
                    </a:lnT>
                    <a:lnB>
                      <a:noFill/>
                    </a:lnB>
                  </a:tcPr>
                </a:tc>
                <a:tc>
                  <a:txBody>
                    <a:bodyPr/>
                    <a:lstStyle/>
                    <a:p>
                      <a:r>
                        <a:rPr lang="en-US" sz="1500" u="none" dirty="0">
                          <a:solidFill>
                            <a:schemeClr val="bg1"/>
                          </a:solidFill>
                        </a:rPr>
                        <a:t>Create an evacuation plan and know first aid. Have emergency numbers posted.</a:t>
                      </a:r>
                    </a:p>
                  </a:txBody>
                  <a:tcPr>
                    <a:lnL>
                      <a:noFill/>
                    </a:lnL>
                    <a:lnR>
                      <a:noFill/>
                    </a:lnR>
                    <a:lnT>
                      <a:noFill/>
                    </a:lnT>
                    <a:lnB>
                      <a:noFill/>
                    </a:lnB>
                  </a:tcPr>
                </a:tc>
                <a:tc>
                  <a:txBody>
                    <a:bodyPr/>
                    <a:lstStyle/>
                    <a:p>
                      <a:r>
                        <a:rPr lang="en-US" sz="1500" u="none" dirty="0">
                          <a:solidFill>
                            <a:schemeClr val="bg1"/>
                          </a:solidFill>
                        </a:rPr>
                        <a:t>Extinguish small fires and evacuate your family to a safe area.</a:t>
                      </a:r>
                    </a:p>
                  </a:txBody>
                  <a:tcPr>
                    <a:lnL>
                      <a:noFill/>
                    </a:lnL>
                    <a:lnR>
                      <a:noFill/>
                    </a:lnR>
                    <a:lnT>
                      <a:noFill/>
                    </a:lnT>
                    <a:lnB>
                      <a:noFill/>
                    </a:lnB>
                  </a:tcPr>
                </a:tc>
                <a:tc>
                  <a:txBody>
                    <a:bodyPr/>
                    <a:lstStyle/>
                    <a:p>
                      <a:r>
                        <a:rPr lang="en-US" sz="1500" u="none" dirty="0">
                          <a:solidFill>
                            <a:schemeClr val="bg1"/>
                          </a:solidFill>
                        </a:rPr>
                        <a:t>Work with professions to repair the damage.</a:t>
                      </a:r>
                    </a:p>
                  </a:txBody>
                  <a:tcPr>
                    <a:lnL>
                      <a:noFill/>
                    </a:lnL>
                    <a:lnR>
                      <a:noFill/>
                    </a:lnR>
                    <a:lnT>
                      <a:noFill/>
                    </a:lnT>
                    <a:lnB>
                      <a:noFill/>
                    </a:lnB>
                  </a:tcP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6869" y="3793815"/>
            <a:ext cx="4590258" cy="2866898"/>
          </a:xfrm>
          <a:prstGeom prst="rect">
            <a:avLst/>
          </a:prstGeom>
        </p:spPr>
      </p:pic>
    </p:spTree>
    <p:extLst>
      <p:ext uri="{BB962C8B-B14F-4D97-AF65-F5344CB8AC3E}">
        <p14:creationId xmlns:p14="http://schemas.microsoft.com/office/powerpoint/2010/main" val="2288907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7931636"/>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4 </a:t>
                      </a:r>
                      <a:r>
                        <a:rPr lang="en-US" sz="1500" b="1" u="none" dirty="0">
                          <a:solidFill>
                            <a:schemeClr val="bg1"/>
                          </a:solidFill>
                          <a:effectLst/>
                        </a:rPr>
                        <a:t>Automobile accident</a:t>
                      </a:r>
                      <a:endParaRPr lang="en-US" sz="1500" u="none" dirty="0">
                        <a:solidFill>
                          <a:schemeClr val="bg1"/>
                        </a:solidFill>
                      </a:endParaRPr>
                    </a:p>
                  </a:txBody>
                  <a:tcPr>
                    <a:lnL>
                      <a:noFill/>
                    </a:lnL>
                    <a:lnR>
                      <a:noFill/>
                    </a:lnR>
                    <a:lnT>
                      <a:noFill/>
                    </a:lnT>
                    <a:lnB>
                      <a:noFill/>
                    </a:lnB>
                  </a:tcPr>
                </a:tc>
                <a:tc>
                  <a:txBody>
                    <a:bodyPr/>
                    <a:lstStyle/>
                    <a:p>
                      <a:r>
                        <a:rPr lang="en-US" sz="1500" u="none" dirty="0">
                          <a:solidFill>
                            <a:schemeClr val="bg1"/>
                          </a:solidFill>
                        </a:rPr>
                        <a:t>Drive under control at all times. Get your vehicle routinely checked by a professional mechanic. Plan your route.</a:t>
                      </a:r>
                    </a:p>
                  </a:txBody>
                  <a:tcPr>
                    <a:lnL>
                      <a:noFill/>
                    </a:lnL>
                    <a:lnR>
                      <a:noFill/>
                    </a:lnR>
                    <a:lnT>
                      <a:noFill/>
                    </a:lnT>
                    <a:lnB>
                      <a:noFill/>
                    </a:lnB>
                  </a:tcPr>
                </a:tc>
                <a:tc>
                  <a:txBody>
                    <a:bodyPr/>
                    <a:lstStyle/>
                    <a:p>
                      <a:r>
                        <a:rPr lang="en-US" sz="1500" u="none" dirty="0">
                          <a:solidFill>
                            <a:schemeClr val="bg1"/>
                          </a:solidFill>
                        </a:rPr>
                        <a:t>Always wear your seatbelt and keep a first aid kit in your vehicle. Larger vehicles are often safer.</a:t>
                      </a:r>
                    </a:p>
                  </a:txBody>
                  <a:tcPr>
                    <a:lnL>
                      <a:noFill/>
                    </a:lnL>
                    <a:lnR>
                      <a:noFill/>
                    </a:lnR>
                    <a:lnT>
                      <a:noFill/>
                    </a:lnT>
                    <a:lnB>
                      <a:noFill/>
                    </a:lnB>
                  </a:tcPr>
                </a:tc>
                <a:tc>
                  <a:txBody>
                    <a:bodyPr/>
                    <a:lstStyle/>
                    <a:p>
                      <a:r>
                        <a:rPr lang="en-US" sz="1500" u="none" dirty="0">
                          <a:solidFill>
                            <a:schemeClr val="bg1"/>
                          </a:solidFill>
                        </a:rPr>
                        <a:t>Bring your vehicle </a:t>
                      </a:r>
                      <a:r>
                        <a:rPr lang="en-US" sz="1500" u="none" dirty="0" smtClean="0">
                          <a:solidFill>
                            <a:schemeClr val="bg1"/>
                          </a:solidFill>
                        </a:rPr>
                        <a:t>off-road </a:t>
                      </a:r>
                      <a:r>
                        <a:rPr lang="en-US" sz="1500" u="none" dirty="0">
                          <a:solidFill>
                            <a:schemeClr val="bg1"/>
                          </a:solidFill>
                        </a:rPr>
                        <a:t>after an accident. Call 911. Stay far away from oncoming traffic.</a:t>
                      </a:r>
                    </a:p>
                  </a:txBody>
                  <a:tcPr>
                    <a:lnL>
                      <a:noFill/>
                    </a:lnL>
                    <a:lnR>
                      <a:noFill/>
                    </a:lnR>
                    <a:lnT>
                      <a:noFill/>
                    </a:lnT>
                    <a:lnB>
                      <a:noFill/>
                    </a:lnB>
                  </a:tcPr>
                </a:tc>
                <a:tc>
                  <a:txBody>
                    <a:bodyPr/>
                    <a:lstStyle/>
                    <a:p>
                      <a:r>
                        <a:rPr lang="en-US" sz="1500" u="none" dirty="0">
                          <a:solidFill>
                            <a:schemeClr val="bg1"/>
                          </a:solidFill>
                        </a:rPr>
                        <a:t>Be alert. Stay calm. Move your family far </a:t>
                      </a:r>
                      <a:r>
                        <a:rPr lang="en-US" sz="1500" u="none" dirty="0" smtClean="0">
                          <a:solidFill>
                            <a:schemeClr val="bg1"/>
                          </a:solidFill>
                        </a:rPr>
                        <a:t>off-road. </a:t>
                      </a:r>
                      <a:r>
                        <a:rPr lang="en-US" sz="1500" u="none" dirty="0">
                          <a:solidFill>
                            <a:schemeClr val="bg1"/>
                          </a:solidFill>
                        </a:rPr>
                        <a:t>Deliver first aid when safe.</a:t>
                      </a:r>
                    </a:p>
                  </a:txBody>
                  <a:tcPr>
                    <a:lnL>
                      <a:noFill/>
                    </a:lnL>
                    <a:lnR>
                      <a:noFill/>
                    </a:lnR>
                    <a:lnT>
                      <a:noFill/>
                    </a:lnT>
                    <a:lnB>
                      <a:noFill/>
                    </a:lnB>
                  </a:tcPr>
                </a:tc>
                <a:tc>
                  <a:txBody>
                    <a:bodyPr/>
                    <a:lstStyle/>
                    <a:p>
                      <a:r>
                        <a:rPr lang="en-US" sz="1500" u="none" dirty="0">
                          <a:solidFill>
                            <a:schemeClr val="bg1"/>
                          </a:solidFill>
                        </a:rPr>
                        <a:t>Call a reputable towing company. Exchange insurance information with the other driver.</a:t>
                      </a:r>
                    </a:p>
                  </a:txBody>
                  <a:tcPr>
                    <a:lnL>
                      <a:noFill/>
                    </a:lnL>
                    <a:lnR>
                      <a:noFill/>
                    </a:lnR>
                    <a:lnT>
                      <a:noFill/>
                    </a:lnT>
                    <a:lnB>
                      <a:noFill/>
                    </a:lnB>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4033392"/>
            <a:ext cx="3607016" cy="2387743"/>
          </a:xfrm>
          <a:prstGeom prst="rect">
            <a:avLst/>
          </a:prstGeom>
        </p:spPr>
      </p:pic>
    </p:spTree>
    <p:extLst>
      <p:ext uri="{BB962C8B-B14F-4D97-AF65-F5344CB8AC3E}">
        <p14:creationId xmlns:p14="http://schemas.microsoft.com/office/powerpoint/2010/main" val="1847750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9982176"/>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5 </a:t>
                      </a:r>
                      <a:r>
                        <a:rPr lang="en-US" sz="1500" b="1" u="none" dirty="0">
                          <a:solidFill>
                            <a:schemeClr val="bg1"/>
                          </a:solidFill>
                          <a:effectLst/>
                        </a:rPr>
                        <a:t>Food-borne disease (food poisoning)</a:t>
                      </a:r>
                      <a:endParaRPr lang="en-US" sz="1500" u="none" dirty="0">
                        <a:solidFill>
                          <a:schemeClr val="bg1"/>
                        </a:solidFill>
                      </a:endParaRPr>
                    </a:p>
                  </a:txBody>
                  <a:tcPr>
                    <a:lnL>
                      <a:noFill/>
                    </a:lnL>
                    <a:lnR>
                      <a:noFill/>
                    </a:lnR>
                    <a:lnT>
                      <a:noFill/>
                    </a:lnT>
                    <a:lnB>
                      <a:noFill/>
                    </a:lnB>
                  </a:tcPr>
                </a:tc>
                <a:tc>
                  <a:txBody>
                    <a:bodyPr/>
                    <a:lstStyle/>
                    <a:p>
                      <a:r>
                        <a:rPr lang="en-US" sz="1500" u="none" dirty="0">
                          <a:solidFill>
                            <a:schemeClr val="bg1"/>
                          </a:solidFill>
                        </a:rPr>
                        <a:t>Toss out spoiled foods. Wash hands. Inspect your food beforehand. Cook foods completely.</a:t>
                      </a:r>
                    </a:p>
                  </a:txBody>
                  <a:tcPr>
                    <a:lnL>
                      <a:noFill/>
                    </a:lnL>
                    <a:lnR>
                      <a:noFill/>
                    </a:lnR>
                    <a:lnT>
                      <a:noFill/>
                    </a:lnT>
                    <a:lnB>
                      <a:noFill/>
                    </a:lnB>
                  </a:tcPr>
                </a:tc>
                <a:tc>
                  <a:txBody>
                    <a:bodyPr/>
                    <a:lstStyle/>
                    <a:p>
                      <a:r>
                        <a:rPr lang="en-US" sz="1500" u="none" dirty="0">
                          <a:solidFill>
                            <a:schemeClr val="bg1"/>
                          </a:solidFill>
                        </a:rPr>
                        <a:t>Know the symptoms of food poisoning. Be aware of poison control line numbers.</a:t>
                      </a:r>
                    </a:p>
                  </a:txBody>
                  <a:tcPr>
                    <a:lnL>
                      <a:noFill/>
                    </a:lnL>
                    <a:lnR>
                      <a:noFill/>
                    </a:lnR>
                    <a:lnT>
                      <a:noFill/>
                    </a:lnT>
                    <a:lnB>
                      <a:noFill/>
                    </a:lnB>
                  </a:tcPr>
                </a:tc>
                <a:tc>
                  <a:txBody>
                    <a:bodyPr/>
                    <a:lstStyle/>
                    <a:p>
                      <a:r>
                        <a:rPr lang="en-US" sz="1500" u="none" dirty="0">
                          <a:solidFill>
                            <a:schemeClr val="bg1"/>
                          </a:solidFill>
                        </a:rPr>
                        <a:t>Have fluids with electrolytes in your house. Stop eating if something tastes off.</a:t>
                      </a:r>
                    </a:p>
                  </a:txBody>
                  <a:tcPr>
                    <a:lnL>
                      <a:noFill/>
                    </a:lnL>
                    <a:lnR>
                      <a:noFill/>
                    </a:lnR>
                    <a:lnT>
                      <a:noFill/>
                    </a:lnT>
                    <a:lnB>
                      <a:noFill/>
                    </a:lnB>
                  </a:tcPr>
                </a:tc>
                <a:tc>
                  <a:txBody>
                    <a:bodyPr/>
                    <a:lstStyle/>
                    <a:p>
                      <a:r>
                        <a:rPr lang="en-US" sz="1500" u="none" dirty="0">
                          <a:solidFill>
                            <a:schemeClr val="bg1"/>
                          </a:solidFill>
                        </a:rPr>
                        <a:t>Tell an adult. Do not take any medications unless approved by a medical professional.</a:t>
                      </a:r>
                    </a:p>
                  </a:txBody>
                  <a:tcPr>
                    <a:lnL>
                      <a:noFill/>
                    </a:lnL>
                    <a:lnR>
                      <a:noFill/>
                    </a:lnR>
                    <a:lnT>
                      <a:noFill/>
                    </a:lnT>
                    <a:lnB>
                      <a:noFill/>
                    </a:lnB>
                  </a:tcPr>
                </a:tc>
                <a:tc>
                  <a:txBody>
                    <a:bodyPr/>
                    <a:lstStyle/>
                    <a:p>
                      <a:r>
                        <a:rPr lang="en-US" sz="1500" u="none" dirty="0">
                          <a:solidFill>
                            <a:schemeClr val="bg1"/>
                          </a:solidFill>
                        </a:rPr>
                        <a:t>Drink fluids and get lots of rest. Go to a doctor if after 2 days you do not improve.</a:t>
                      </a:r>
                    </a:p>
                  </a:txBody>
                  <a:tcPr>
                    <a:lnL>
                      <a:noFill/>
                    </a:lnL>
                    <a:lnR>
                      <a:noFill/>
                    </a:lnR>
                    <a:lnT>
                      <a:noFill/>
                    </a:lnT>
                    <a:lnB>
                      <a:noFill/>
                    </a:lnB>
                  </a:tcP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748" y="4116014"/>
            <a:ext cx="3746500" cy="2222500"/>
          </a:xfrm>
          <a:prstGeom prst="rect">
            <a:avLst/>
          </a:prstGeom>
        </p:spPr>
      </p:pic>
    </p:spTree>
    <p:extLst>
      <p:ext uri="{BB962C8B-B14F-4D97-AF65-F5344CB8AC3E}">
        <p14:creationId xmlns:p14="http://schemas.microsoft.com/office/powerpoint/2010/main" val="559224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12147773"/>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6 Fire or Explosion in a Public</a:t>
                      </a:r>
                      <a:r>
                        <a:rPr lang="en-US" sz="1500" b="1" u="none" baseline="0" dirty="0" smtClean="0">
                          <a:solidFill>
                            <a:schemeClr val="bg1"/>
                          </a:solidFill>
                          <a:effectLst/>
                        </a:rPr>
                        <a:t> Place</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Report any unsafe condition to a responsible adult.</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Look for exits in any public building you enter. </a:t>
                      </a:r>
                      <a:endParaRPr lang="en-US" sz="1500" u="none" dirty="0">
                        <a:solidFill>
                          <a:schemeClr val="bg1"/>
                        </a:solidFill>
                      </a:endParaRPr>
                    </a:p>
                  </a:txBody>
                  <a:tcPr>
                    <a:lnL>
                      <a:noFill/>
                    </a:lnL>
                    <a:lnR>
                      <a:noFill/>
                    </a:lnR>
                    <a:lnT>
                      <a:noFill/>
                    </a:lnT>
                    <a:lnB>
                      <a:noFill/>
                    </a:lnB>
                  </a:tcPr>
                </a:tc>
                <a:tc>
                  <a:txBody>
                    <a:bodyPr/>
                    <a:lstStyle/>
                    <a:p>
                      <a:r>
                        <a:rPr lang="en-US" sz="1500" dirty="0" smtClean="0">
                          <a:solidFill>
                            <a:schemeClr val="bg1"/>
                          </a:solidFill>
                        </a:rPr>
                        <a:t>Have a plan to evacuate in the event of an emergency.</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Stay</a:t>
                      </a:r>
                      <a:r>
                        <a:rPr lang="en-US" sz="1500" u="none" baseline="0" dirty="0" smtClean="0">
                          <a:solidFill>
                            <a:schemeClr val="bg1"/>
                          </a:solidFill>
                        </a:rPr>
                        <a:t> calm and d</a:t>
                      </a:r>
                      <a:r>
                        <a:rPr lang="en-US" sz="1500" u="none" dirty="0" smtClean="0">
                          <a:solidFill>
                            <a:schemeClr val="bg1"/>
                          </a:solidFill>
                        </a:rPr>
                        <a:t>on’t panic. Don’t endanger yourself when facing an emergency. Call 911 for help if you can.</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Connect with other survivors. Disasters can be traumatizing. Don’t be afraid to seek the help of a psychologist.</a:t>
                      </a:r>
                    </a:p>
                    <a:p>
                      <a:endParaRPr lang="en-US" sz="1500" u="none" dirty="0">
                        <a:solidFill>
                          <a:schemeClr val="bg1"/>
                        </a:solidFill>
                      </a:endParaRPr>
                    </a:p>
                  </a:txBody>
                  <a:tcPr>
                    <a:lnL>
                      <a:noFill/>
                    </a:lnL>
                    <a:lnR>
                      <a:noFill/>
                    </a:lnR>
                    <a:lnT>
                      <a:noFill/>
                    </a:lnT>
                    <a:lnB>
                      <a:noFill/>
                    </a:lnB>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213" y="3429000"/>
            <a:ext cx="4795033" cy="3096221"/>
          </a:xfrm>
          <a:prstGeom prst="rect">
            <a:avLst/>
          </a:prstGeom>
        </p:spPr>
      </p:pic>
    </p:spTree>
    <p:extLst>
      <p:ext uri="{BB962C8B-B14F-4D97-AF65-F5344CB8AC3E}">
        <p14:creationId xmlns:p14="http://schemas.microsoft.com/office/powerpoint/2010/main" val="655108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1008390"/>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7 </a:t>
                      </a:r>
                      <a:r>
                        <a:rPr lang="en-US" sz="1500" b="1" u="none" dirty="0">
                          <a:solidFill>
                            <a:schemeClr val="bg1"/>
                          </a:solidFill>
                          <a:effectLst/>
                        </a:rPr>
                        <a:t>Vehicle stalled in the desert</a:t>
                      </a:r>
                      <a:endParaRPr lang="en-US" sz="1500" u="none" dirty="0">
                        <a:solidFill>
                          <a:schemeClr val="bg1"/>
                        </a:solidFill>
                      </a:endParaRPr>
                    </a:p>
                  </a:txBody>
                  <a:tcPr>
                    <a:lnL>
                      <a:noFill/>
                    </a:lnL>
                    <a:lnR>
                      <a:noFill/>
                    </a:lnR>
                    <a:lnT>
                      <a:noFill/>
                    </a:lnT>
                    <a:lnB>
                      <a:noFill/>
                    </a:lnB>
                  </a:tcPr>
                </a:tc>
                <a:tc>
                  <a:txBody>
                    <a:bodyPr/>
                    <a:lstStyle/>
                    <a:p>
                      <a:r>
                        <a:rPr lang="en-US" sz="1500" dirty="0">
                          <a:solidFill>
                            <a:schemeClr val="bg1"/>
                          </a:solidFill>
                        </a:rPr>
                        <a:t>Have your vehicle regularly checked. Keep at least 1/3 tank of fuel. Avoid driving in dangerous conditions</a:t>
                      </a:r>
                    </a:p>
                  </a:txBody>
                  <a:tcPr>
                    <a:lnL>
                      <a:noFill/>
                    </a:lnL>
                    <a:lnR>
                      <a:noFill/>
                    </a:lnR>
                    <a:lnT>
                      <a:noFill/>
                    </a:lnT>
                    <a:lnB>
                      <a:noFill/>
                    </a:lnB>
                  </a:tcPr>
                </a:tc>
                <a:tc>
                  <a:txBody>
                    <a:bodyPr/>
                    <a:lstStyle/>
                    <a:p>
                      <a:r>
                        <a:rPr lang="en-US" sz="1500" dirty="0">
                          <a:solidFill>
                            <a:schemeClr val="bg1"/>
                          </a:solidFill>
                        </a:rPr>
                        <a:t>Let someone know where you’ll be going. Keep a cell phone and supplies on you at all times.</a:t>
                      </a:r>
                    </a:p>
                  </a:txBody>
                  <a:tcPr>
                    <a:lnL>
                      <a:noFill/>
                    </a:lnL>
                    <a:lnR>
                      <a:noFill/>
                    </a:lnR>
                    <a:lnT>
                      <a:noFill/>
                    </a:lnT>
                    <a:lnB>
                      <a:noFill/>
                    </a:lnB>
                  </a:tcPr>
                </a:tc>
                <a:tc>
                  <a:txBody>
                    <a:bodyPr/>
                    <a:lstStyle/>
                    <a:p>
                      <a:r>
                        <a:rPr lang="en-US" sz="1500" dirty="0">
                          <a:solidFill>
                            <a:schemeClr val="bg1"/>
                          </a:solidFill>
                        </a:rPr>
                        <a:t>Carry water and car repair tools. Stay cool and ration your supplies.</a:t>
                      </a:r>
                    </a:p>
                  </a:txBody>
                  <a:tcPr>
                    <a:lnL>
                      <a:noFill/>
                    </a:lnL>
                    <a:lnR>
                      <a:noFill/>
                    </a:lnR>
                    <a:lnT>
                      <a:noFill/>
                    </a:lnT>
                    <a:lnB>
                      <a:noFill/>
                    </a:lnB>
                  </a:tcPr>
                </a:tc>
                <a:tc>
                  <a:txBody>
                    <a:bodyPr/>
                    <a:lstStyle/>
                    <a:p>
                      <a:r>
                        <a:rPr lang="en-US" sz="1500" dirty="0">
                          <a:solidFill>
                            <a:schemeClr val="bg1"/>
                          </a:solidFill>
                        </a:rPr>
                        <a:t>Raise the hood and stay near the vehicle and road. Signal distress to passing cars.</a:t>
                      </a:r>
                    </a:p>
                  </a:txBody>
                  <a:tcPr>
                    <a:lnL>
                      <a:noFill/>
                    </a:lnL>
                    <a:lnR>
                      <a:noFill/>
                    </a:lnR>
                    <a:lnT>
                      <a:noFill/>
                    </a:lnT>
                    <a:lnB>
                      <a:noFill/>
                    </a:lnB>
                  </a:tcPr>
                </a:tc>
                <a:tc>
                  <a:txBody>
                    <a:bodyPr/>
                    <a:lstStyle/>
                    <a:p>
                      <a:r>
                        <a:rPr lang="en-US" sz="1500" dirty="0">
                          <a:solidFill>
                            <a:schemeClr val="bg1"/>
                          </a:solidFill>
                        </a:rPr>
                        <a:t>Get well hydrated. Treat for heat exhaustion and sunburn. Repair your vehicle at a certified shop.</a:t>
                      </a:r>
                    </a:p>
                  </a:txBody>
                  <a:tcPr>
                    <a:lnL>
                      <a:noFill/>
                    </a:lnL>
                    <a:lnR>
                      <a:noFill/>
                    </a:lnR>
                    <a:lnT>
                      <a:noFill/>
                    </a:lnT>
                    <a:lnB>
                      <a:noFill/>
                    </a:lnB>
                  </a:tcPr>
                </a:tc>
              </a:tr>
            </a:tbl>
          </a:graphicData>
        </a:graphic>
      </p:graphicFrame>
      <p:pic>
        <p:nvPicPr>
          <p:cNvPr id="5" name="Picture 4"/>
          <p:cNvPicPr>
            <a:picLocks noChangeAspect="1"/>
          </p:cNvPicPr>
          <p:nvPr/>
        </p:nvPicPr>
        <p:blipFill>
          <a:blip r:embed="rId2"/>
          <a:stretch>
            <a:fillRect/>
          </a:stretch>
        </p:blipFill>
        <p:spPr>
          <a:xfrm>
            <a:off x="2400298" y="4221088"/>
            <a:ext cx="4343400" cy="2352675"/>
          </a:xfrm>
          <a:prstGeom prst="rect">
            <a:avLst/>
          </a:prstGeom>
        </p:spPr>
      </p:pic>
    </p:spTree>
    <p:extLst>
      <p:ext uri="{BB962C8B-B14F-4D97-AF65-F5344CB8AC3E}">
        <p14:creationId xmlns:p14="http://schemas.microsoft.com/office/powerpoint/2010/main" val="4188900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61142464"/>
              </p:ext>
            </p:extLst>
          </p:nvPr>
        </p:nvGraphicFramePr>
        <p:xfrm>
          <a:off x="107502" y="1268760"/>
          <a:ext cx="8856984" cy="6120092"/>
        </p:xfrm>
        <a:graphic>
          <a:graphicData uri="http://schemas.openxmlformats.org/drawingml/2006/table">
            <a:tbl>
              <a:tblPr/>
              <a:tblGrid>
                <a:gridCol w="1476164"/>
                <a:gridCol w="1476164"/>
                <a:gridCol w="1476164"/>
                <a:gridCol w="1476164"/>
                <a:gridCol w="1476164"/>
                <a:gridCol w="1476164"/>
              </a:tblGrid>
              <a:tr h="467381">
                <a:tc>
                  <a:txBody>
                    <a:bodyPr/>
                    <a:lstStyle/>
                    <a:p>
                      <a:endParaRPr lang="en-US" sz="1600" dirty="0"/>
                    </a:p>
                  </a:txBody>
                  <a:tcPr marL="91310" marR="91310" marT="45655" marB="45655" anchor="ctr">
                    <a:lnL>
                      <a:noFill/>
                    </a:lnL>
                    <a:lnR>
                      <a:noFill/>
                    </a:lnR>
                    <a:lnT>
                      <a:noFill/>
                    </a:lnT>
                    <a:lnB>
                      <a:noFill/>
                    </a:lnB>
                  </a:tcPr>
                </a:tc>
                <a:tc>
                  <a:txBody>
                    <a:bodyPr/>
                    <a:lstStyle/>
                    <a:p>
                      <a:pPr algn="l"/>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pPr algn="l"/>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pPr algn="l"/>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pPr algn="l"/>
                      <a:r>
                        <a:rPr lang="en-US" sz="1600" b="1" dirty="0">
                          <a:solidFill>
                            <a:schemeClr val="bg1"/>
                          </a:solidFill>
                        </a:rPr>
                        <a:t>Response</a:t>
                      </a:r>
                    </a:p>
                  </a:txBody>
                  <a:tcPr marL="91310" marR="91310" marT="45655" marB="45655" anchor="ctr">
                    <a:lnL>
                      <a:noFill/>
                    </a:lnL>
                    <a:lnR>
                      <a:noFill/>
                    </a:lnR>
                    <a:lnT>
                      <a:noFill/>
                    </a:lnT>
                    <a:lnB>
                      <a:noFill/>
                    </a:lnB>
                  </a:tcPr>
                </a:tc>
                <a:tc>
                  <a:txBody>
                    <a:bodyPr/>
                    <a:lstStyle/>
                    <a:p>
                      <a:pPr algn="l"/>
                      <a:r>
                        <a:rPr lang="en-US" sz="1600" b="1" dirty="0">
                          <a:solidFill>
                            <a:schemeClr val="bg1"/>
                          </a:solidFill>
                        </a:rPr>
                        <a:t>Recovery</a:t>
                      </a:r>
                    </a:p>
                  </a:txBody>
                  <a:tcPr marL="91310" marR="91310" marT="45655" marB="45655" anchor="ctr">
                    <a:lnL>
                      <a:noFill/>
                    </a:lnL>
                    <a:lnR>
                      <a:noFill/>
                    </a:lnR>
                    <a:lnT>
                      <a:noFill/>
                    </a:lnT>
                    <a:lnB>
                      <a:noFill/>
                    </a:lnB>
                  </a:tcPr>
                </a:tc>
              </a:tr>
              <a:tr h="5652711">
                <a:tc>
                  <a:txBody>
                    <a:bodyPr/>
                    <a:lstStyle/>
                    <a:p>
                      <a:r>
                        <a:rPr lang="en-US" sz="1500" b="1" u="none" dirty="0">
                          <a:solidFill>
                            <a:schemeClr val="bg1"/>
                          </a:solidFill>
                          <a:effectLst/>
                        </a:rPr>
                        <a:t>2b </a:t>
                      </a:r>
                      <a:r>
                        <a:rPr lang="en-US" sz="1500" b="1" u="none" dirty="0" smtClean="0">
                          <a:solidFill>
                            <a:schemeClr val="bg1"/>
                          </a:solidFill>
                          <a:effectLst/>
                        </a:rPr>
                        <a:t>8 Vehicle Trapped in a Blizzard</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dirty="0" smtClean="0">
                          <a:solidFill>
                            <a:schemeClr val="bg1"/>
                          </a:solidFill>
                        </a:rPr>
                        <a:t>Have your vehicle regularly checked. Keep at least 1/3 tank of fuel. Avoid driving in dangerous conditions</a:t>
                      </a:r>
                    </a:p>
                    <a:p>
                      <a:endParaRPr lang="en-US" sz="1500" u="none" dirty="0">
                        <a:solidFill>
                          <a:schemeClr val="bg1"/>
                        </a:solidFill>
                      </a:endParaRPr>
                    </a:p>
                  </a:txBody>
                  <a:tcPr>
                    <a:lnL>
                      <a:noFill/>
                    </a:lnL>
                    <a:lnR>
                      <a:noFill/>
                    </a:lnR>
                    <a:lnT>
                      <a:noFill/>
                    </a:lnT>
                    <a:lnB>
                      <a:noFill/>
                    </a:lnB>
                  </a:tcPr>
                </a:tc>
                <a:tc>
                  <a:txBody>
                    <a:bodyPr/>
                    <a:lstStyle/>
                    <a:p>
                      <a:r>
                        <a:rPr lang="en-US" sz="1500" dirty="0" smtClean="0">
                          <a:solidFill>
                            <a:schemeClr val="bg1"/>
                          </a:solidFill>
                        </a:rPr>
                        <a:t>Let someone know where you’ll be going. Keep a cell phone and supplies on you at all times.</a:t>
                      </a:r>
                    </a:p>
                    <a:p>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Your car should have blankets, snow shovel, signal flares, ice scraper,</a:t>
                      </a:r>
                      <a:r>
                        <a:rPr lang="en-US" sz="1500" u="none" baseline="0" dirty="0" smtClean="0">
                          <a:solidFill>
                            <a:schemeClr val="bg1"/>
                          </a:solidFill>
                        </a:rPr>
                        <a:t> flashlight with batteries, water, and snacks.</a:t>
                      </a:r>
                      <a:r>
                        <a:rPr lang="en-US" sz="1500" u="none" dirty="0" smtClean="0">
                          <a:solidFill>
                            <a:schemeClr val="bg1"/>
                          </a:solidFill>
                        </a:rPr>
                        <a:t> </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Stay with the car and wait for help. </a:t>
                      </a:r>
                      <a:r>
                        <a:rPr lang="en-US" sz="1500" u="none" baseline="0" dirty="0" smtClean="0">
                          <a:solidFill>
                            <a:schemeClr val="bg1"/>
                          </a:solidFill>
                        </a:rPr>
                        <a:t> Do not walk in a blizzard as it is easy to lose sight of your car and become lost in the blowing snow. Attract rescuers by flashing hazard lights. If possible, run the engine and heater just long enough to remove the chill (~ 10 min.)</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Replace supplies that were consumed.</a:t>
                      </a:r>
                      <a:endParaRPr lang="en-US" sz="1500" u="none" dirty="0">
                        <a:solidFill>
                          <a:schemeClr val="bg1"/>
                        </a:solidFill>
                      </a:endParaRPr>
                    </a:p>
                  </a:txBody>
                  <a:tcPr>
                    <a:lnL>
                      <a:noFill/>
                    </a:lnL>
                    <a:lnR>
                      <a:noFill/>
                    </a:lnR>
                    <a:lnT>
                      <a:noFill/>
                    </a:lnT>
                    <a:lnB>
                      <a:noFill/>
                    </a:lnB>
                  </a:tcPr>
                </a:tc>
              </a:tr>
            </a:tbl>
          </a:graphicData>
        </a:graphic>
      </p:graphicFrame>
      <p:pic>
        <p:nvPicPr>
          <p:cNvPr id="3" name="Picture 2"/>
          <p:cNvPicPr>
            <a:picLocks noChangeAspect="1"/>
          </p:cNvPicPr>
          <p:nvPr/>
        </p:nvPicPr>
        <p:blipFill>
          <a:blip r:embed="rId2"/>
          <a:stretch>
            <a:fillRect/>
          </a:stretch>
        </p:blipFill>
        <p:spPr>
          <a:xfrm>
            <a:off x="611560" y="4005064"/>
            <a:ext cx="3888432" cy="2594313"/>
          </a:xfrm>
          <a:prstGeom prst="rect">
            <a:avLst/>
          </a:prstGeom>
        </p:spPr>
      </p:pic>
    </p:spTree>
    <p:extLst>
      <p:ext uri="{BB962C8B-B14F-4D97-AF65-F5344CB8AC3E}">
        <p14:creationId xmlns:p14="http://schemas.microsoft.com/office/powerpoint/2010/main" val="3237167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84171021"/>
              </p:ext>
            </p:extLst>
          </p:nvPr>
        </p:nvGraphicFramePr>
        <p:xfrm>
          <a:off x="395536" y="1340768"/>
          <a:ext cx="8352924" cy="3486628"/>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9 Earthquake or Tsunami</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Find out how earthquake prone your area is and</a:t>
                      </a:r>
                      <a:r>
                        <a:rPr lang="en-US" sz="1500" u="none" baseline="0" dirty="0" smtClean="0">
                          <a:solidFill>
                            <a:schemeClr val="bg1"/>
                          </a:solidFill>
                        </a:rPr>
                        <a:t> how to be prepared.</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Create an emergency kit. Pack food and water to last 2+ weeks. Decide on a family shelter location.</a:t>
                      </a:r>
                    </a:p>
                    <a:p>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Have a family response plan beforehand. Keep a battery-powered radio.</a:t>
                      </a:r>
                    </a:p>
                    <a:p>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Stay calm. If indoors, get beneath the nearest table or desk. If outdoors, head</a:t>
                      </a:r>
                      <a:r>
                        <a:rPr lang="en-US" sz="1500" u="none" baseline="0" dirty="0" smtClean="0">
                          <a:solidFill>
                            <a:schemeClr val="bg1"/>
                          </a:solidFill>
                        </a:rPr>
                        <a:t> for the nearest open area away from buildings and electrical wires.</a:t>
                      </a:r>
                      <a:endParaRPr lang="en-US" sz="1500" u="none" dirty="0" smtClean="0">
                        <a:solidFill>
                          <a:schemeClr val="bg1"/>
                        </a:solidFill>
                      </a:endParaRPr>
                    </a:p>
                    <a:p>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Check for leaking gas. If you smell gas,</a:t>
                      </a:r>
                      <a:r>
                        <a:rPr lang="en-US" sz="1500" u="none" baseline="0" dirty="0" smtClean="0">
                          <a:solidFill>
                            <a:schemeClr val="bg1"/>
                          </a:solidFill>
                        </a:rPr>
                        <a:t> get out of the building and call 911.  Follow the instructions of community officials.</a:t>
                      </a:r>
                      <a:endParaRPr lang="en-US" sz="1500" u="none" dirty="0">
                        <a:solidFill>
                          <a:schemeClr val="bg1"/>
                        </a:solidFill>
                      </a:endParaRPr>
                    </a:p>
                  </a:txBody>
                  <a:tcPr>
                    <a:lnL>
                      <a:noFill/>
                    </a:lnL>
                    <a:lnR>
                      <a:noFill/>
                    </a:lnR>
                    <a:lnT>
                      <a:noFill/>
                    </a:lnT>
                    <a:lnB>
                      <a:noFill/>
                    </a:lnB>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4038224"/>
            <a:ext cx="3824059" cy="2577129"/>
          </a:xfrm>
          <a:prstGeom prst="rect">
            <a:avLst/>
          </a:prstGeom>
        </p:spPr>
      </p:pic>
    </p:spTree>
    <p:extLst>
      <p:ext uri="{BB962C8B-B14F-4D97-AF65-F5344CB8AC3E}">
        <p14:creationId xmlns:p14="http://schemas.microsoft.com/office/powerpoint/2010/main" val="1040341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4519399"/>
              </p:ext>
            </p:extLst>
          </p:nvPr>
        </p:nvGraphicFramePr>
        <p:xfrm>
          <a:off x="395536" y="1340768"/>
          <a:ext cx="8568948" cy="3387103"/>
        </p:xfrm>
        <a:graphic>
          <a:graphicData uri="http://schemas.openxmlformats.org/drawingml/2006/table">
            <a:tbl>
              <a:tblPr/>
              <a:tblGrid>
                <a:gridCol w="1428158"/>
                <a:gridCol w="1428158"/>
                <a:gridCol w="1428158"/>
                <a:gridCol w="1428158"/>
                <a:gridCol w="1428158"/>
                <a:gridCol w="1428158"/>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10 Mountain or </a:t>
                      </a:r>
                      <a:r>
                        <a:rPr lang="en-US" sz="1500" b="1" u="none" dirty="0">
                          <a:solidFill>
                            <a:schemeClr val="bg1"/>
                          </a:solidFill>
                          <a:effectLst/>
                        </a:rPr>
                        <a:t>Backcountry accident</a:t>
                      </a:r>
                      <a:r>
                        <a:rPr lang="en-US" sz="1500" u="none" dirty="0">
                          <a:solidFill>
                            <a:schemeClr val="bg1"/>
                          </a:solidFill>
                          <a:effectLst/>
                        </a:rPr>
                        <a:t> </a:t>
                      </a:r>
                      <a:endParaRPr lang="en-US" sz="1500" u="none" dirty="0">
                        <a:solidFill>
                          <a:schemeClr val="bg1"/>
                        </a:solidFill>
                      </a:endParaRPr>
                    </a:p>
                  </a:txBody>
                  <a:tcPr>
                    <a:lnL>
                      <a:noFill/>
                    </a:lnL>
                    <a:lnR>
                      <a:noFill/>
                    </a:lnR>
                    <a:lnT>
                      <a:noFill/>
                    </a:lnT>
                    <a:lnB>
                      <a:noFill/>
                    </a:lnB>
                  </a:tcPr>
                </a:tc>
                <a:tc>
                  <a:txBody>
                    <a:bodyPr/>
                    <a:lstStyle/>
                    <a:p>
                      <a:r>
                        <a:rPr lang="en-US" sz="1500" u="none" dirty="0">
                          <a:solidFill>
                            <a:schemeClr val="bg1"/>
                          </a:solidFill>
                        </a:rPr>
                        <a:t>Carry a map and cell phone. Inform people of your location beforehand. Tread cautiously on uneven terrain.</a:t>
                      </a:r>
                    </a:p>
                  </a:txBody>
                  <a:tcPr>
                    <a:lnL>
                      <a:noFill/>
                    </a:lnL>
                    <a:lnR>
                      <a:noFill/>
                    </a:lnR>
                    <a:lnT>
                      <a:noFill/>
                    </a:lnT>
                    <a:lnB>
                      <a:noFill/>
                    </a:lnB>
                  </a:tcPr>
                </a:tc>
                <a:tc>
                  <a:txBody>
                    <a:bodyPr/>
                    <a:lstStyle/>
                    <a:p>
                      <a:r>
                        <a:rPr lang="en-US" sz="1500" u="none" dirty="0">
                          <a:solidFill>
                            <a:schemeClr val="bg1"/>
                          </a:solidFill>
                        </a:rPr>
                        <a:t>Pack reliable survival gear. Bring a first aid kit, food, and water. Understand how to signal a rescue aircraft.</a:t>
                      </a:r>
                    </a:p>
                  </a:txBody>
                  <a:tcPr>
                    <a:lnL>
                      <a:noFill/>
                    </a:lnL>
                    <a:lnR>
                      <a:noFill/>
                    </a:lnR>
                    <a:lnT>
                      <a:noFill/>
                    </a:lnT>
                    <a:lnB>
                      <a:noFill/>
                    </a:lnB>
                  </a:tcPr>
                </a:tc>
                <a:tc>
                  <a:txBody>
                    <a:bodyPr/>
                    <a:lstStyle/>
                    <a:p>
                      <a:r>
                        <a:rPr lang="en-US" sz="1500" u="none" dirty="0">
                          <a:solidFill>
                            <a:schemeClr val="bg1"/>
                          </a:solidFill>
                        </a:rPr>
                        <a:t>Be in strong physical condition and plan for hazards beforehand. Use the buddy system. Stay within limits.</a:t>
                      </a:r>
                    </a:p>
                  </a:txBody>
                  <a:tcPr>
                    <a:lnL>
                      <a:noFill/>
                    </a:lnL>
                    <a:lnR>
                      <a:noFill/>
                    </a:lnR>
                    <a:lnT>
                      <a:noFill/>
                    </a:lnT>
                    <a:lnB>
                      <a:noFill/>
                    </a:lnB>
                  </a:tcPr>
                </a:tc>
                <a:tc>
                  <a:txBody>
                    <a:bodyPr/>
                    <a:lstStyle/>
                    <a:p>
                      <a:r>
                        <a:rPr lang="en-US" sz="1500" u="none" dirty="0">
                          <a:solidFill>
                            <a:schemeClr val="bg1"/>
                          </a:solidFill>
                        </a:rPr>
                        <a:t>Signal for help. If lost, remain with the vehicle or in the same place. Ration food and perform first aid.</a:t>
                      </a:r>
                    </a:p>
                  </a:txBody>
                  <a:tcPr>
                    <a:lnL>
                      <a:noFill/>
                    </a:lnL>
                    <a:lnR>
                      <a:noFill/>
                    </a:lnR>
                    <a:lnT>
                      <a:noFill/>
                    </a:lnT>
                    <a:lnB>
                      <a:noFill/>
                    </a:lnB>
                  </a:tcPr>
                </a:tc>
                <a:tc>
                  <a:txBody>
                    <a:bodyPr/>
                    <a:lstStyle/>
                    <a:p>
                      <a:r>
                        <a:rPr lang="en-US" sz="1500" u="none" dirty="0">
                          <a:solidFill>
                            <a:schemeClr val="bg1"/>
                          </a:solidFill>
                        </a:rPr>
                        <a:t>Repair/replace damaged gear. Take your time to recover. Use what you’ve learned to avoid future accidents.</a:t>
                      </a:r>
                    </a:p>
                  </a:txBody>
                  <a:tcPr>
                    <a:lnL>
                      <a:noFill/>
                    </a:lnL>
                    <a:lnR>
                      <a:noFill/>
                    </a:lnR>
                    <a:lnT>
                      <a:noFill/>
                    </a:lnT>
                    <a:lnB>
                      <a:noFill/>
                    </a:lnB>
                  </a:tcP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3839" y="4149080"/>
            <a:ext cx="3708983" cy="2475746"/>
          </a:xfrm>
          <a:prstGeom prst="rect">
            <a:avLst/>
          </a:prstGeom>
        </p:spPr>
      </p:pic>
    </p:spTree>
    <p:extLst>
      <p:ext uri="{BB962C8B-B14F-4D97-AF65-F5344CB8AC3E}">
        <p14:creationId xmlns:p14="http://schemas.microsoft.com/office/powerpoint/2010/main" val="4116421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2660544"/>
              </p:ext>
            </p:extLst>
          </p:nvPr>
        </p:nvGraphicFramePr>
        <p:xfrm>
          <a:off x="179512" y="1340768"/>
          <a:ext cx="8784978" cy="5290276"/>
        </p:xfrm>
        <a:graphic>
          <a:graphicData uri="http://schemas.openxmlformats.org/drawingml/2006/table">
            <a:tbl>
              <a:tblPr/>
              <a:tblGrid>
                <a:gridCol w="1464163"/>
                <a:gridCol w="1464163"/>
                <a:gridCol w="1464163"/>
                <a:gridCol w="1464163"/>
                <a:gridCol w="1464163"/>
                <a:gridCol w="1464163"/>
              </a:tblGrid>
              <a:tr h="461040">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4829236">
                <a:tc>
                  <a:txBody>
                    <a:bodyPr/>
                    <a:lstStyle/>
                    <a:p>
                      <a:r>
                        <a:rPr lang="en-US" sz="1500" b="1" u="none" dirty="0">
                          <a:solidFill>
                            <a:schemeClr val="bg1"/>
                          </a:solidFill>
                          <a:effectLst/>
                        </a:rPr>
                        <a:t>2b </a:t>
                      </a:r>
                      <a:r>
                        <a:rPr lang="en-US" sz="1500" b="1" u="none" dirty="0" smtClean="0">
                          <a:solidFill>
                            <a:schemeClr val="bg1"/>
                          </a:solidFill>
                          <a:effectLst/>
                        </a:rPr>
                        <a:t>11 Boating Accident</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Make sure the boat and equipment are in good repair and working order.</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Carry fire extinguishers, proper lights, an extra paddle, and an anchor. Know the boat’s capacity and do not exceed it. Everyone should always</a:t>
                      </a:r>
                      <a:r>
                        <a:rPr lang="en-US" sz="1500" u="none" baseline="0" dirty="0" smtClean="0">
                          <a:solidFill>
                            <a:schemeClr val="bg1"/>
                          </a:solidFill>
                        </a:rPr>
                        <a:t> wear an approved life jacket. Keep a proper lookout when the boat is moving.</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Keep</a:t>
                      </a:r>
                      <a:r>
                        <a:rPr lang="en-US" sz="1500" u="none" baseline="0" dirty="0" smtClean="0">
                          <a:solidFill>
                            <a:schemeClr val="bg1"/>
                          </a:solidFill>
                        </a:rPr>
                        <a:t> an eye on the weather and get back on land before a storm reaches you. Observe the rules for water travel. Know how to signal to others when you are in trouble.</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If your boat capsizes, hang on to it unless it is on fire. Wait for help. Do not try to swim for land. In cold water, huddle together in or on the capsized boat to delay hypothermia.</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Repair or replace damaged gear. Use what you’ve learned to avoid future accidents.</a:t>
                      </a:r>
                    </a:p>
                    <a:p>
                      <a:endParaRPr lang="en-US" sz="1500" u="none" dirty="0">
                        <a:solidFill>
                          <a:schemeClr val="bg1"/>
                        </a:solidFill>
                      </a:endParaRPr>
                    </a:p>
                  </a:txBody>
                  <a:tcPr>
                    <a:lnL>
                      <a:noFill/>
                    </a:lnL>
                    <a:lnR>
                      <a:noFill/>
                    </a:lnR>
                    <a:lnT>
                      <a:noFill/>
                    </a:lnT>
                    <a:lnB>
                      <a:noFill/>
                    </a:lnB>
                  </a:tcPr>
                </a:tc>
              </a:tr>
            </a:tbl>
          </a:graphicData>
        </a:graphic>
      </p:graphicFrame>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3573016"/>
            <a:ext cx="2799113" cy="1932721"/>
          </a:xfrm>
          <a:prstGeom prst="rect">
            <a:avLst/>
          </a:prstGeom>
        </p:spPr>
      </p:pic>
    </p:spTree>
    <p:extLst>
      <p:ext uri="{BB962C8B-B14F-4D97-AF65-F5344CB8AC3E}">
        <p14:creationId xmlns:p14="http://schemas.microsoft.com/office/powerpoint/2010/main" val="36870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973138" y="1195388"/>
            <a:ext cx="6696075" cy="4578350"/>
          </a:xfrm>
        </p:spPr>
        <p:txBody>
          <a:bodyPr/>
          <a:lstStyle/>
          <a:p>
            <a:pPr marL="457200" lvl="1" indent="-342900">
              <a:buFont typeface="+mj-lt"/>
              <a:buAutoNum type="arabicPeriod" startAt="2"/>
            </a:pPr>
            <a:r>
              <a:rPr lang="en-US" sz="1600" b="0" dirty="0"/>
              <a:t>Do the following: </a:t>
            </a:r>
          </a:p>
          <a:p>
            <a:pPr lvl="1">
              <a:buFont typeface="+mj-lt"/>
              <a:buAutoNum type="alphaLcPeriod" startAt="2"/>
            </a:pPr>
            <a:r>
              <a:rPr lang="en-US" sz="1600" b="0" dirty="0" smtClean="0"/>
              <a:t>Using </a:t>
            </a:r>
            <a:r>
              <a:rPr lang="en-US" sz="1600" b="0" dirty="0"/>
              <a:t>a chart, graph, spreadsheet, or another method approved by your counselor, demonstrate your understanding of each aspect of emergency preparedness listed in requirement 2a (prevention, protection, mitigation, response, and recovery) for 10 emergency situations from the list below. You must use the first five situations listed below in boldface, plus any other five of your choice. Discuss your findings with your counselor.</a:t>
            </a:r>
          </a:p>
          <a:p>
            <a:pPr lvl="2">
              <a:buFont typeface="+mj-lt"/>
              <a:buAutoNum type="arabicPeriod"/>
            </a:pPr>
            <a:r>
              <a:rPr lang="en-US" sz="1600" dirty="0"/>
              <a:t>Home kitchen fire</a:t>
            </a:r>
          </a:p>
          <a:p>
            <a:pPr lvl="2">
              <a:buFont typeface="+mj-lt"/>
              <a:buAutoNum type="arabicPeriod"/>
            </a:pPr>
            <a:r>
              <a:rPr lang="en-US" sz="1600" dirty="0"/>
              <a:t>Home basement/storage room/garage fire</a:t>
            </a:r>
          </a:p>
          <a:p>
            <a:pPr lvl="2">
              <a:buFont typeface="+mj-lt"/>
              <a:buAutoNum type="arabicPeriod"/>
            </a:pPr>
            <a:r>
              <a:rPr lang="en-US" sz="1600" dirty="0"/>
              <a:t>Explosion in the home</a:t>
            </a:r>
          </a:p>
          <a:p>
            <a:pPr lvl="2">
              <a:buFont typeface="+mj-lt"/>
              <a:buAutoNum type="arabicPeriod"/>
            </a:pPr>
            <a:r>
              <a:rPr lang="en-US" sz="1600" dirty="0"/>
              <a:t>Automobile accident</a:t>
            </a:r>
          </a:p>
          <a:p>
            <a:pPr lvl="2">
              <a:buFont typeface="+mj-lt"/>
              <a:buAutoNum type="arabicPeriod"/>
            </a:pPr>
            <a:r>
              <a:rPr lang="en-US" sz="1600" dirty="0"/>
              <a:t>Food-borne disease (food poisoning</a:t>
            </a:r>
            <a:r>
              <a:rPr lang="en-US" sz="1600" dirty="0" smtClean="0"/>
              <a:t>)</a:t>
            </a:r>
          </a:p>
          <a:p>
            <a:pPr lvl="2">
              <a:buFont typeface="+mj-lt"/>
              <a:buAutoNum type="arabicPeriod" startAt="6"/>
            </a:pPr>
            <a:r>
              <a:rPr lang="en-US" sz="1600" dirty="0"/>
              <a:t>Fire or explosion in a public place</a:t>
            </a:r>
          </a:p>
          <a:p>
            <a:pPr lvl="2">
              <a:buFont typeface="+mj-lt"/>
              <a:buAutoNum type="arabicPeriod" startAt="6"/>
            </a:pPr>
            <a:r>
              <a:rPr lang="en-US" sz="1600" dirty="0"/>
              <a:t>Vehicle stalled in the desert</a:t>
            </a:r>
          </a:p>
          <a:p>
            <a:pPr lvl="2">
              <a:buFont typeface="+mj-lt"/>
              <a:buAutoNum type="arabicPeriod" startAt="6"/>
            </a:pPr>
            <a:r>
              <a:rPr lang="en-US" sz="1600" dirty="0"/>
              <a:t>Vehicle trapped in a blizzard</a:t>
            </a:r>
          </a:p>
          <a:p>
            <a:pPr lvl="2">
              <a:buFont typeface="+mj-lt"/>
              <a:buAutoNum type="arabicPeriod" startAt="6"/>
            </a:pPr>
            <a:r>
              <a:rPr lang="en-US" sz="1600" dirty="0"/>
              <a:t>Earthquake or tsunami</a:t>
            </a:r>
          </a:p>
          <a:p>
            <a:pPr lvl="2">
              <a:buFont typeface="+mj-lt"/>
              <a:buAutoNum type="arabicPeriod"/>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
        <p:nvSpPr>
          <p:cNvPr id="8"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3934136"/>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12 Gas Leak in a Home or Building</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Have gas pipes, fixtures, and appliances inspected regularly and keep them in good repair.</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Install</a:t>
                      </a:r>
                      <a:r>
                        <a:rPr lang="en-US" sz="1500" u="none" baseline="0" dirty="0" smtClean="0">
                          <a:solidFill>
                            <a:schemeClr val="bg1"/>
                          </a:solidFill>
                        </a:rPr>
                        <a:t> carbon monoxide detectors in the building. Know what a gas leak smells like. </a:t>
                      </a:r>
                      <a:r>
                        <a:rPr lang="en-US" sz="1500" u="none" dirty="0" smtClean="0">
                          <a:solidFill>
                            <a:schemeClr val="bg1"/>
                          </a:solidFill>
                        </a:rPr>
                        <a:t>Know how to shut</a:t>
                      </a:r>
                      <a:r>
                        <a:rPr lang="en-US" sz="1500" u="none" baseline="0" dirty="0" smtClean="0">
                          <a:solidFill>
                            <a:schemeClr val="bg1"/>
                          </a:solidFill>
                        </a:rPr>
                        <a:t> off the gas to the building.</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Do not look for the source of the leak. If someone is overcome by gas fumes, get the person outdoors into fresh air.</a:t>
                      </a:r>
                      <a:endParaRPr lang="en-US" sz="1500" u="none" dirty="0">
                        <a:solidFill>
                          <a:schemeClr val="bg1"/>
                        </a:solidFill>
                      </a:endParaRPr>
                    </a:p>
                  </a:txBody>
                  <a:tcPr>
                    <a:lnL>
                      <a:noFill/>
                    </a:lnL>
                    <a:lnR>
                      <a:noFill/>
                    </a:lnR>
                    <a:lnT>
                      <a:noFill/>
                    </a:lnT>
                    <a:lnB>
                      <a:noFill/>
                    </a:lnB>
                  </a:tcPr>
                </a:tc>
                <a:tc>
                  <a:txBody>
                    <a:bodyPr/>
                    <a:lstStyle/>
                    <a:p>
                      <a:r>
                        <a:rPr lang="en-US" sz="1500" u="none" baseline="0" dirty="0" smtClean="0">
                          <a:solidFill>
                            <a:schemeClr val="bg1"/>
                          </a:solidFill>
                        </a:rPr>
                        <a:t>Evacuate everyone from the building. </a:t>
                      </a:r>
                      <a:r>
                        <a:rPr lang="en-US" sz="1500" u="none" dirty="0" smtClean="0">
                          <a:solidFill>
                            <a:schemeClr val="bg1"/>
                          </a:solidFill>
                        </a:rPr>
                        <a:t>Call 911 from a cell phone or a neighbor’s phone if</a:t>
                      </a:r>
                      <a:r>
                        <a:rPr lang="en-US" sz="1500" u="none" baseline="0" dirty="0" smtClean="0">
                          <a:solidFill>
                            <a:schemeClr val="bg1"/>
                          </a:solidFill>
                        </a:rPr>
                        <a:t> you think you have a gas leak. </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Repair or replace damaged fixtures or appliances. Use what you’ve learned to avoid future accidents.</a:t>
                      </a:r>
                    </a:p>
                    <a:p>
                      <a:endParaRPr lang="en-US" sz="1500" u="none" dirty="0">
                        <a:solidFill>
                          <a:schemeClr val="bg1"/>
                        </a:solidFill>
                      </a:endParaRPr>
                    </a:p>
                  </a:txBody>
                  <a:tcPr>
                    <a:lnL>
                      <a:noFill/>
                    </a:lnL>
                    <a:lnR>
                      <a:noFill/>
                    </a:lnR>
                    <a:lnT>
                      <a:noFill/>
                    </a:lnT>
                    <a:lnB>
                      <a:noFill/>
                    </a:lnB>
                  </a:tcPr>
                </a:tc>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4046" y="4437112"/>
            <a:ext cx="2975904" cy="2231928"/>
          </a:xfrm>
          <a:prstGeom prst="rect">
            <a:avLst/>
          </a:prstGeom>
        </p:spPr>
      </p:pic>
    </p:spTree>
    <p:extLst>
      <p:ext uri="{BB962C8B-B14F-4D97-AF65-F5344CB8AC3E}">
        <p14:creationId xmlns:p14="http://schemas.microsoft.com/office/powerpoint/2010/main" val="8564538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1102987"/>
              </p:ext>
            </p:extLst>
          </p:nvPr>
        </p:nvGraphicFramePr>
        <p:xfrm>
          <a:off x="395536" y="1340768"/>
          <a:ext cx="8352924" cy="3387103"/>
        </p:xfrm>
        <a:graphic>
          <a:graphicData uri="http://schemas.openxmlformats.org/drawingml/2006/table">
            <a:tbl>
              <a:tblPr/>
              <a:tblGrid>
                <a:gridCol w="1392154"/>
                <a:gridCol w="1392154"/>
                <a:gridCol w="1392154"/>
                <a:gridCol w="1392154"/>
                <a:gridCol w="1392154"/>
                <a:gridCol w="1392154"/>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pt-BR" sz="1500" b="1" u="none" dirty="0">
                          <a:solidFill>
                            <a:schemeClr val="bg1"/>
                          </a:solidFill>
                          <a:effectLst/>
                        </a:rPr>
                        <a:t>2b </a:t>
                      </a:r>
                      <a:r>
                        <a:rPr lang="pt-BR" sz="1500" b="1" u="none" dirty="0" smtClean="0">
                          <a:solidFill>
                            <a:schemeClr val="bg1"/>
                          </a:solidFill>
                          <a:effectLst/>
                        </a:rPr>
                        <a:t>13 </a:t>
                      </a:r>
                      <a:r>
                        <a:rPr lang="pt-BR" sz="1500" b="1" u="none" dirty="0">
                          <a:solidFill>
                            <a:schemeClr val="bg1"/>
                          </a:solidFill>
                          <a:effectLst/>
                        </a:rPr>
                        <a:t>Tornado or hurricane</a:t>
                      </a:r>
                      <a:endParaRPr lang="pt-BR"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Find out how prone your area is to tornados or hurricanes and</a:t>
                      </a:r>
                      <a:r>
                        <a:rPr lang="en-US" sz="1500" u="none" baseline="0" dirty="0" smtClean="0">
                          <a:solidFill>
                            <a:schemeClr val="bg1"/>
                          </a:solidFill>
                        </a:rPr>
                        <a:t> how to be prepared.</a:t>
                      </a:r>
                      <a:endParaRPr lang="en-US" sz="1500" u="none" dirty="0">
                        <a:solidFill>
                          <a:schemeClr val="bg1"/>
                        </a:solidFill>
                      </a:endParaRPr>
                    </a:p>
                  </a:txBody>
                  <a:tcPr>
                    <a:lnL>
                      <a:noFill/>
                    </a:lnL>
                    <a:lnR>
                      <a:noFill/>
                    </a:lnR>
                    <a:lnT>
                      <a:noFill/>
                    </a:lnT>
                    <a:lnB>
                      <a:noFill/>
                    </a:lnB>
                  </a:tcPr>
                </a:tc>
                <a:tc>
                  <a:txBody>
                    <a:bodyPr/>
                    <a:lstStyle/>
                    <a:p>
                      <a:r>
                        <a:rPr lang="en-US" sz="1500" u="none" dirty="0">
                          <a:solidFill>
                            <a:schemeClr val="bg1"/>
                          </a:solidFill>
                        </a:rPr>
                        <a:t>Create an emergency kit. Pack food and water to last 2+ weeks. Decide on a family shelter location.</a:t>
                      </a:r>
                    </a:p>
                  </a:txBody>
                  <a:tcPr>
                    <a:lnL>
                      <a:noFill/>
                    </a:lnL>
                    <a:lnR>
                      <a:noFill/>
                    </a:lnR>
                    <a:lnT>
                      <a:noFill/>
                    </a:lnT>
                    <a:lnB>
                      <a:noFill/>
                    </a:lnB>
                  </a:tcPr>
                </a:tc>
                <a:tc>
                  <a:txBody>
                    <a:bodyPr/>
                    <a:lstStyle/>
                    <a:p>
                      <a:r>
                        <a:rPr lang="en-US" sz="1500" u="none" dirty="0">
                          <a:solidFill>
                            <a:schemeClr val="bg1"/>
                          </a:solidFill>
                        </a:rPr>
                        <a:t>Have a family response plan beforehand. Keep a battery-powered radio.</a:t>
                      </a:r>
                    </a:p>
                  </a:txBody>
                  <a:tcPr>
                    <a:lnL>
                      <a:noFill/>
                    </a:lnL>
                    <a:lnR>
                      <a:noFill/>
                    </a:lnR>
                    <a:lnT>
                      <a:noFill/>
                    </a:lnT>
                    <a:lnB>
                      <a:noFill/>
                    </a:lnB>
                  </a:tcPr>
                </a:tc>
                <a:tc>
                  <a:txBody>
                    <a:bodyPr/>
                    <a:lstStyle/>
                    <a:p>
                      <a:r>
                        <a:rPr lang="en-US" sz="1500" u="none" dirty="0">
                          <a:solidFill>
                            <a:schemeClr val="bg1"/>
                          </a:solidFill>
                        </a:rPr>
                        <a:t>Avoid glass or nearby windows. Evacuate quickly. Make sure everyone is accounted for.</a:t>
                      </a:r>
                    </a:p>
                  </a:txBody>
                  <a:tcPr>
                    <a:lnL>
                      <a:noFill/>
                    </a:lnL>
                    <a:lnR>
                      <a:noFill/>
                    </a:lnR>
                    <a:lnT>
                      <a:noFill/>
                    </a:lnT>
                    <a:lnB>
                      <a:noFill/>
                    </a:lnB>
                  </a:tcPr>
                </a:tc>
                <a:tc>
                  <a:txBody>
                    <a:bodyPr/>
                    <a:lstStyle/>
                    <a:p>
                      <a:r>
                        <a:rPr lang="en-US" sz="1500" u="none" dirty="0">
                          <a:solidFill>
                            <a:schemeClr val="bg1"/>
                          </a:solidFill>
                        </a:rPr>
                        <a:t>Clean up any debris around your house. Beware of standing on unstable structures. Contact your insurance.</a:t>
                      </a:r>
                    </a:p>
                  </a:txBody>
                  <a:tcPr>
                    <a:lnL>
                      <a:noFill/>
                    </a:lnL>
                    <a:lnR>
                      <a:noFill/>
                    </a:lnR>
                    <a:lnT>
                      <a:noFill/>
                    </a:lnT>
                    <a:lnB>
                      <a:noFill/>
                    </a:lnB>
                  </a:tcPr>
                </a:tc>
              </a:tr>
            </a:tbl>
          </a:graphicData>
        </a:graphic>
      </p:graphicFrame>
      <p:pic>
        <p:nvPicPr>
          <p:cNvPr id="5" name="Picture 4"/>
          <p:cNvPicPr>
            <a:picLocks noChangeAspect="1"/>
          </p:cNvPicPr>
          <p:nvPr/>
        </p:nvPicPr>
        <p:blipFill>
          <a:blip r:embed="rId2"/>
          <a:stretch>
            <a:fillRect/>
          </a:stretch>
        </p:blipFill>
        <p:spPr>
          <a:xfrm>
            <a:off x="2436608" y="4005064"/>
            <a:ext cx="4270779" cy="2562467"/>
          </a:xfrm>
          <a:prstGeom prst="rect">
            <a:avLst/>
          </a:prstGeom>
        </p:spPr>
      </p:pic>
    </p:spTree>
    <p:extLst>
      <p:ext uri="{BB962C8B-B14F-4D97-AF65-F5344CB8AC3E}">
        <p14:creationId xmlns:p14="http://schemas.microsoft.com/office/powerpoint/2010/main" val="2723847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03916719"/>
              </p:ext>
            </p:extLst>
          </p:nvPr>
        </p:nvGraphicFramePr>
        <p:xfrm>
          <a:off x="179514" y="1844824"/>
          <a:ext cx="8784972" cy="3387103"/>
        </p:xfrm>
        <a:graphic>
          <a:graphicData uri="http://schemas.openxmlformats.org/drawingml/2006/table">
            <a:tbl>
              <a:tblPr/>
              <a:tblGrid>
                <a:gridCol w="1464162"/>
                <a:gridCol w="1464162"/>
                <a:gridCol w="1464162"/>
                <a:gridCol w="1464162"/>
                <a:gridCol w="1464162"/>
                <a:gridCol w="1464162"/>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smtClean="0">
                          <a:solidFill>
                            <a:schemeClr val="bg1"/>
                          </a:solidFill>
                          <a:effectLst/>
                        </a:rPr>
                        <a:t>2b 14 </a:t>
                      </a:r>
                      <a:r>
                        <a:rPr lang="en-US" sz="1500" b="1" u="none" dirty="0">
                          <a:solidFill>
                            <a:schemeClr val="bg1"/>
                          </a:solidFill>
                          <a:effectLst/>
                        </a:rPr>
                        <a:t>Major flooding or a flash flood</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Do not live </a:t>
                      </a:r>
                      <a:r>
                        <a:rPr lang="en-US" sz="1500" u="none" dirty="0">
                          <a:solidFill>
                            <a:schemeClr val="bg1"/>
                          </a:solidFill>
                        </a:rPr>
                        <a:t>in </a:t>
                      </a:r>
                      <a:r>
                        <a:rPr lang="en-US" sz="1500" u="none" dirty="0" smtClean="0">
                          <a:solidFill>
                            <a:schemeClr val="bg1"/>
                          </a:solidFill>
                        </a:rPr>
                        <a:t>areas </a:t>
                      </a:r>
                      <a:r>
                        <a:rPr lang="en-US" sz="1500" u="none" dirty="0">
                          <a:solidFill>
                            <a:schemeClr val="bg1"/>
                          </a:solidFill>
                        </a:rPr>
                        <a:t>that </a:t>
                      </a:r>
                      <a:r>
                        <a:rPr lang="en-US" sz="1500" u="none" dirty="0" smtClean="0">
                          <a:solidFill>
                            <a:schemeClr val="bg1"/>
                          </a:solidFill>
                        </a:rPr>
                        <a:t>historically have been flooded</a:t>
                      </a:r>
                      <a:r>
                        <a:rPr lang="en-US" sz="1500" u="none" dirty="0">
                          <a:solidFill>
                            <a:schemeClr val="bg1"/>
                          </a:solidFill>
                        </a:rPr>
                        <a:t>. Keep sandbags at home.</a:t>
                      </a:r>
                    </a:p>
                  </a:txBody>
                  <a:tcPr>
                    <a:lnL>
                      <a:noFill/>
                    </a:lnL>
                    <a:lnR>
                      <a:noFill/>
                    </a:lnR>
                    <a:lnT>
                      <a:noFill/>
                    </a:lnT>
                    <a:lnB>
                      <a:noFill/>
                    </a:lnB>
                  </a:tcPr>
                </a:tc>
                <a:tc>
                  <a:txBody>
                    <a:bodyPr/>
                    <a:lstStyle/>
                    <a:p>
                      <a:r>
                        <a:rPr lang="en-US" sz="1500" u="none" dirty="0">
                          <a:solidFill>
                            <a:schemeClr val="bg1"/>
                          </a:solidFill>
                        </a:rPr>
                        <a:t>Keep all valuable in a secure, waterproof spot. Sandbag your home. Evacuate if it’s recommended.</a:t>
                      </a:r>
                    </a:p>
                  </a:txBody>
                  <a:tcPr>
                    <a:lnL>
                      <a:noFill/>
                    </a:lnL>
                    <a:lnR>
                      <a:noFill/>
                    </a:lnR>
                    <a:lnT>
                      <a:noFill/>
                    </a:lnT>
                    <a:lnB>
                      <a:noFill/>
                    </a:lnB>
                  </a:tcPr>
                </a:tc>
                <a:tc>
                  <a:txBody>
                    <a:bodyPr/>
                    <a:lstStyle/>
                    <a:p>
                      <a:r>
                        <a:rPr lang="en-US" sz="1500" u="none" dirty="0">
                          <a:solidFill>
                            <a:schemeClr val="bg1"/>
                          </a:solidFill>
                        </a:rPr>
                        <a:t>Avoid driving in floodwaters. Keep emergency food and water in your home.</a:t>
                      </a:r>
                    </a:p>
                  </a:txBody>
                  <a:tcPr>
                    <a:lnL>
                      <a:noFill/>
                    </a:lnL>
                    <a:lnR>
                      <a:noFill/>
                    </a:lnR>
                    <a:lnT>
                      <a:noFill/>
                    </a:lnT>
                    <a:lnB>
                      <a:noFill/>
                    </a:lnB>
                  </a:tcPr>
                </a:tc>
                <a:tc>
                  <a:txBody>
                    <a:bodyPr/>
                    <a:lstStyle/>
                    <a:p>
                      <a:r>
                        <a:rPr lang="en-US" sz="1500" u="none" dirty="0">
                          <a:solidFill>
                            <a:schemeClr val="bg1"/>
                          </a:solidFill>
                        </a:rPr>
                        <a:t>Listen to the radio for flooding zones and evacuate to a safe location. Avoid entering floodwaters.</a:t>
                      </a:r>
                    </a:p>
                  </a:txBody>
                  <a:tcPr>
                    <a:lnL>
                      <a:noFill/>
                    </a:lnL>
                    <a:lnR>
                      <a:noFill/>
                    </a:lnR>
                    <a:lnT>
                      <a:noFill/>
                    </a:lnT>
                    <a:lnB>
                      <a:noFill/>
                    </a:lnB>
                  </a:tcPr>
                </a:tc>
                <a:tc>
                  <a:txBody>
                    <a:bodyPr/>
                    <a:lstStyle/>
                    <a:p>
                      <a:r>
                        <a:rPr lang="en-US" sz="1500" u="none" dirty="0">
                          <a:solidFill>
                            <a:schemeClr val="bg1"/>
                          </a:solidFill>
                        </a:rPr>
                        <a:t>Return home only when completely safe. Wear heavy boots and gloves during cleanup. Be aware of electrocution risks.</a:t>
                      </a:r>
                    </a:p>
                  </a:txBody>
                  <a:tcPr>
                    <a:lnL>
                      <a:noFill/>
                    </a:lnL>
                    <a:lnR>
                      <a:noFill/>
                    </a:lnR>
                    <a:lnT>
                      <a:noFill/>
                    </a:lnT>
                    <a:lnB>
                      <a:noFill/>
                    </a:lnB>
                  </a:tcP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2271" y="4365104"/>
            <a:ext cx="5652120" cy="2263056"/>
          </a:xfrm>
          <a:prstGeom prst="rect">
            <a:avLst/>
          </a:prstGeom>
        </p:spPr>
      </p:pic>
    </p:spTree>
    <p:extLst>
      <p:ext uri="{BB962C8B-B14F-4D97-AF65-F5344CB8AC3E}">
        <p14:creationId xmlns:p14="http://schemas.microsoft.com/office/powerpoint/2010/main" val="3305089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36389029"/>
              </p:ext>
            </p:extLst>
          </p:nvPr>
        </p:nvGraphicFramePr>
        <p:xfrm>
          <a:off x="179512" y="1268760"/>
          <a:ext cx="8784978" cy="5756136"/>
        </p:xfrm>
        <a:graphic>
          <a:graphicData uri="http://schemas.openxmlformats.org/drawingml/2006/table">
            <a:tbl>
              <a:tblPr/>
              <a:tblGrid>
                <a:gridCol w="1464163"/>
                <a:gridCol w="1464163"/>
                <a:gridCol w="1464163"/>
                <a:gridCol w="1464163"/>
                <a:gridCol w="1464163"/>
                <a:gridCol w="1464163"/>
              </a:tblGrid>
              <a:tr h="467109">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52890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u="none" dirty="0">
                          <a:solidFill>
                            <a:schemeClr val="bg1"/>
                          </a:solidFill>
                          <a:effectLst/>
                        </a:rPr>
                        <a:t>2b </a:t>
                      </a:r>
                      <a:r>
                        <a:rPr lang="en-US" sz="1500" b="1" u="none" dirty="0" smtClean="0">
                          <a:solidFill>
                            <a:schemeClr val="bg1"/>
                          </a:solidFill>
                          <a:effectLst/>
                        </a:rPr>
                        <a:t>15 </a:t>
                      </a:r>
                      <a:r>
                        <a:rPr lang="en-US" sz="1500" b="1" dirty="0" smtClean="0">
                          <a:solidFill>
                            <a:schemeClr val="bg1"/>
                          </a:solidFill>
                        </a:rPr>
                        <a:t>Toxic chemical spills and releases</a:t>
                      </a:r>
                    </a:p>
                    <a:p>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Find out what toxic</a:t>
                      </a:r>
                      <a:r>
                        <a:rPr lang="en-US" sz="1500" u="none" baseline="0" dirty="0" smtClean="0">
                          <a:solidFill>
                            <a:schemeClr val="bg1"/>
                          </a:solidFill>
                        </a:rPr>
                        <a:t> </a:t>
                      </a:r>
                      <a:r>
                        <a:rPr lang="en-US" sz="1500" u="none" dirty="0" smtClean="0">
                          <a:solidFill>
                            <a:schemeClr val="bg1"/>
                          </a:solidFill>
                        </a:rPr>
                        <a:t>chemicals</a:t>
                      </a:r>
                      <a:r>
                        <a:rPr lang="en-US" sz="1500" u="none" baseline="0" dirty="0" smtClean="0">
                          <a:solidFill>
                            <a:schemeClr val="bg1"/>
                          </a:solidFill>
                        </a:rPr>
                        <a:t> are manufactured or stored in</a:t>
                      </a:r>
                      <a:r>
                        <a:rPr lang="en-US" sz="1500" u="none" dirty="0" smtClean="0">
                          <a:solidFill>
                            <a:schemeClr val="bg1"/>
                          </a:solidFill>
                        </a:rPr>
                        <a:t> your area and</a:t>
                      </a:r>
                      <a:r>
                        <a:rPr lang="en-US" sz="1500" u="none" baseline="0" dirty="0" smtClean="0">
                          <a:solidFill>
                            <a:schemeClr val="bg1"/>
                          </a:solidFill>
                        </a:rPr>
                        <a:t> how to be prepared in the event of a spill or release. </a:t>
                      </a:r>
                      <a:endParaRPr lang="en-US" sz="1500" u="none" dirty="0" smtClean="0">
                        <a:solidFill>
                          <a:schemeClr val="bg1"/>
                        </a:solidFill>
                      </a:endParaRPr>
                    </a:p>
                    <a:p>
                      <a:endParaRPr lang="en-US" sz="1500" u="none" dirty="0">
                        <a:solidFill>
                          <a:schemeClr val="bg1"/>
                        </a:solidFill>
                      </a:endParaRPr>
                    </a:p>
                  </a:txBody>
                  <a:tcPr>
                    <a:lnL>
                      <a:noFill/>
                    </a:lnL>
                    <a:lnR>
                      <a:noFill/>
                    </a:lnR>
                    <a:lnT>
                      <a:noFill/>
                    </a:lnT>
                    <a:lnB>
                      <a:noFill/>
                    </a:lnB>
                  </a:tcPr>
                </a:tc>
                <a:tc>
                  <a:txBody>
                    <a:bodyPr/>
                    <a:lstStyle/>
                    <a:p>
                      <a:r>
                        <a:rPr lang="en-US" sz="1500" u="none" baseline="0" dirty="0" smtClean="0">
                          <a:solidFill>
                            <a:schemeClr val="bg1"/>
                          </a:solidFill>
                        </a:rPr>
                        <a:t>Find out about the local government’s response program for hazardous materials spills and releases. Know what the community warning system is to notify residents when an emergency occurs.</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Evacuate when told to. If directed to shelter in place, go inside and close all doors and windows. Turn off any ventilation systems that draw in outside air.</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baseline="0" dirty="0" smtClean="0">
                          <a:solidFill>
                            <a:schemeClr val="bg1"/>
                          </a:solidFill>
                        </a:rPr>
                        <a:t>If anyone is feeling ill, having trouble breathing, or complaining of burning sensations, get them to the hospital.</a:t>
                      </a:r>
                      <a:endParaRPr lang="en-US" sz="1500" u="none" dirty="0" smtClean="0">
                        <a:solidFill>
                          <a:schemeClr val="bg1"/>
                        </a:solidFill>
                      </a:endParaRPr>
                    </a:p>
                    <a:p>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When local authorities</a:t>
                      </a:r>
                      <a:r>
                        <a:rPr lang="en-US" sz="1500" u="none" baseline="0" dirty="0" smtClean="0">
                          <a:solidFill>
                            <a:schemeClr val="bg1"/>
                          </a:solidFill>
                        </a:rPr>
                        <a:t> declare the event over and it is safe, you can go about your normal business. </a:t>
                      </a:r>
                      <a:endParaRPr lang="en-US" sz="1500" u="none" dirty="0">
                        <a:solidFill>
                          <a:schemeClr val="bg1"/>
                        </a:solidFill>
                      </a:endParaRPr>
                    </a:p>
                  </a:txBody>
                  <a:tcPr>
                    <a:lnL>
                      <a:noFill/>
                    </a:lnL>
                    <a:lnR>
                      <a:noFill/>
                    </a:lnR>
                    <a:lnT>
                      <a:noFill/>
                    </a:lnT>
                    <a:lnB>
                      <a:noFill/>
                    </a:lnB>
                  </a:tcPr>
                </a:tc>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4437112"/>
            <a:ext cx="2796411" cy="2014364"/>
          </a:xfrm>
          <a:prstGeom prst="rect">
            <a:avLst/>
          </a:prstGeom>
        </p:spPr>
      </p:pic>
    </p:spTree>
    <p:extLst>
      <p:ext uri="{BB962C8B-B14F-4D97-AF65-F5344CB8AC3E}">
        <p14:creationId xmlns:p14="http://schemas.microsoft.com/office/powerpoint/2010/main" val="2448449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7741564"/>
              </p:ext>
            </p:extLst>
          </p:nvPr>
        </p:nvGraphicFramePr>
        <p:xfrm>
          <a:off x="395538" y="1340768"/>
          <a:ext cx="8352924" cy="5362284"/>
        </p:xfrm>
        <a:graphic>
          <a:graphicData uri="http://schemas.openxmlformats.org/drawingml/2006/table">
            <a:tbl>
              <a:tblPr/>
              <a:tblGrid>
                <a:gridCol w="1392154"/>
                <a:gridCol w="1392154"/>
                <a:gridCol w="1392154"/>
                <a:gridCol w="1392154"/>
                <a:gridCol w="1392154"/>
                <a:gridCol w="1392154"/>
              </a:tblGrid>
              <a:tr h="467316">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4894968">
                <a:tc>
                  <a:txBody>
                    <a:bodyPr/>
                    <a:lstStyle/>
                    <a:p>
                      <a:r>
                        <a:rPr lang="en-US" sz="1500" b="1" u="none" dirty="0">
                          <a:solidFill>
                            <a:schemeClr val="bg1"/>
                          </a:solidFill>
                          <a:effectLst/>
                        </a:rPr>
                        <a:t>2b </a:t>
                      </a:r>
                      <a:r>
                        <a:rPr lang="en-US" sz="1500" b="1" u="none" dirty="0" smtClean="0">
                          <a:solidFill>
                            <a:schemeClr val="bg1"/>
                          </a:solidFill>
                          <a:effectLst/>
                        </a:rPr>
                        <a:t>16 Nuclear Power Plant Emergency</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Find out if a nuclear power plant is</a:t>
                      </a:r>
                      <a:r>
                        <a:rPr lang="en-US" sz="1500" u="none" baseline="0" dirty="0" smtClean="0">
                          <a:solidFill>
                            <a:schemeClr val="bg1"/>
                          </a:solidFill>
                        </a:rPr>
                        <a:t> in</a:t>
                      </a:r>
                      <a:r>
                        <a:rPr lang="en-US" sz="1500" u="none" dirty="0" smtClean="0">
                          <a:solidFill>
                            <a:schemeClr val="bg1"/>
                          </a:solidFill>
                        </a:rPr>
                        <a:t> your area and</a:t>
                      </a:r>
                      <a:r>
                        <a:rPr lang="en-US" sz="1500" u="none" baseline="0" dirty="0" smtClean="0">
                          <a:solidFill>
                            <a:schemeClr val="bg1"/>
                          </a:solidFill>
                        </a:rPr>
                        <a:t> how to be prepared in the event of an emergency. </a:t>
                      </a:r>
                      <a:endParaRPr lang="en-US" sz="1500" u="none" dirty="0" smtClean="0">
                        <a:solidFill>
                          <a:schemeClr val="bg1"/>
                        </a:solidFill>
                      </a:endParaRPr>
                    </a:p>
                    <a:p>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baseline="0" dirty="0" smtClean="0">
                          <a:solidFill>
                            <a:schemeClr val="bg1"/>
                          </a:solidFill>
                        </a:rPr>
                        <a:t>Find out about the local government’s response program nuclear emergencies. Know what the community warning system is to notify residents when an emergency occurs. Know evacuation routes.</a:t>
                      </a:r>
                      <a:endParaRPr lang="en-US" sz="1500" u="none" dirty="0" smtClean="0">
                        <a:solidFill>
                          <a:schemeClr val="bg1"/>
                        </a:solidFill>
                      </a:endParaRPr>
                    </a:p>
                    <a:p>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Evacuate when told to. If directed to shelter in place, go inside and close all doors and windows. Turn off any ventilation systems that draw in outside air.</a:t>
                      </a:r>
                    </a:p>
                    <a:p>
                      <a:r>
                        <a:rPr lang="en-US" sz="1500" u="none" dirty="0" smtClean="0">
                          <a:solidFill>
                            <a:schemeClr val="bg1"/>
                          </a:solidFill>
                        </a:rPr>
                        <a:t>Stay until you are told it is safe to leave</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Stay calm.</a:t>
                      </a:r>
                      <a:r>
                        <a:rPr lang="en-US" sz="1500" u="none" baseline="0" dirty="0" smtClean="0">
                          <a:solidFill>
                            <a:schemeClr val="bg1"/>
                          </a:solidFill>
                        </a:rPr>
                        <a:t> When outdoors, cover your nose and mouth with a handkerchief. When you go back indoors, change your clothes and shower. Dispose of clothing in a sealed plastic bag.</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Authorities will monitor radiation release and will let the public know when any danger has passed.</a:t>
                      </a:r>
                      <a:endParaRPr lang="en-US" sz="1500" u="none" dirty="0">
                        <a:solidFill>
                          <a:schemeClr val="bg1"/>
                        </a:solidFill>
                      </a:endParaRPr>
                    </a:p>
                  </a:txBody>
                  <a:tcPr>
                    <a:lnL>
                      <a:noFill/>
                    </a:lnL>
                    <a:lnR>
                      <a:noFill/>
                    </a:lnR>
                    <a:lnT>
                      <a:noFill/>
                    </a:lnT>
                    <a:lnB>
                      <a:noFill/>
                    </a:lnB>
                  </a:tcPr>
                </a:tc>
              </a:tr>
            </a:tbl>
          </a:graphicData>
        </a:graphic>
      </p:graphicFrame>
      <p:pic>
        <p:nvPicPr>
          <p:cNvPr id="6" name="Picture 5"/>
          <p:cNvPicPr>
            <a:picLocks noChangeAspect="1"/>
          </p:cNvPicPr>
          <p:nvPr/>
        </p:nvPicPr>
        <p:blipFill>
          <a:blip r:embed="rId2"/>
          <a:stretch>
            <a:fillRect/>
          </a:stretch>
        </p:blipFill>
        <p:spPr>
          <a:xfrm>
            <a:off x="251520" y="4149080"/>
            <a:ext cx="2808312" cy="1861510"/>
          </a:xfrm>
          <a:prstGeom prst="rect">
            <a:avLst/>
          </a:prstGeom>
        </p:spPr>
      </p:pic>
    </p:spTree>
    <p:extLst>
      <p:ext uri="{BB962C8B-B14F-4D97-AF65-F5344CB8AC3E}">
        <p14:creationId xmlns:p14="http://schemas.microsoft.com/office/powerpoint/2010/main" val="156362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18237996"/>
              </p:ext>
            </p:extLst>
          </p:nvPr>
        </p:nvGraphicFramePr>
        <p:xfrm>
          <a:off x="179514" y="1340768"/>
          <a:ext cx="8856984" cy="5472608"/>
        </p:xfrm>
        <a:graphic>
          <a:graphicData uri="http://schemas.openxmlformats.org/drawingml/2006/table">
            <a:tbl>
              <a:tblPr/>
              <a:tblGrid>
                <a:gridCol w="1476164"/>
                <a:gridCol w="1476164"/>
                <a:gridCol w="1584174"/>
                <a:gridCol w="1368154"/>
                <a:gridCol w="1476164"/>
                <a:gridCol w="1476164"/>
              </a:tblGrid>
              <a:tr h="417934">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5054674">
                <a:tc>
                  <a:txBody>
                    <a:bodyPr/>
                    <a:lstStyle/>
                    <a:p>
                      <a:r>
                        <a:rPr lang="en-US" sz="1500" b="1" u="none" dirty="0">
                          <a:solidFill>
                            <a:schemeClr val="bg1"/>
                          </a:solidFill>
                          <a:effectLst/>
                        </a:rPr>
                        <a:t>2b </a:t>
                      </a:r>
                      <a:r>
                        <a:rPr lang="en-US" sz="1500" b="1" u="none" dirty="0" smtClean="0">
                          <a:solidFill>
                            <a:schemeClr val="bg1"/>
                          </a:solidFill>
                          <a:effectLst/>
                        </a:rPr>
                        <a:t>17 Avalanche (Snowslide or Rockslide)</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Avoid places where </a:t>
                      </a:r>
                      <a:r>
                        <a:rPr lang="en-US" sz="1500" u="none" dirty="0" err="1" smtClean="0">
                          <a:solidFill>
                            <a:schemeClr val="bg1"/>
                          </a:solidFill>
                        </a:rPr>
                        <a:t>snowslides</a:t>
                      </a:r>
                      <a:r>
                        <a:rPr lang="en-US" sz="1500" u="none" dirty="0" smtClean="0">
                          <a:solidFill>
                            <a:schemeClr val="bg1"/>
                          </a:solidFill>
                        </a:rPr>
                        <a:t> or</a:t>
                      </a:r>
                      <a:r>
                        <a:rPr lang="en-US" sz="1500" u="none" baseline="0" dirty="0" smtClean="0">
                          <a:solidFill>
                            <a:schemeClr val="bg1"/>
                          </a:solidFill>
                        </a:rPr>
                        <a:t> rockslides might occur.</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Avoid climbing or skiing in dangerous high country without an experienced guide. Stay out of</a:t>
                      </a:r>
                      <a:r>
                        <a:rPr lang="en-US" sz="1500" u="none" baseline="0" dirty="0" smtClean="0">
                          <a:solidFill>
                            <a:schemeClr val="bg1"/>
                          </a:solidFill>
                        </a:rPr>
                        <a:t> the mountains after heavy snowfall. Do not hike, stand, or camp in the fall zone of a cliff. If traveling in mountainous areas, carry a rescue beacon.</a:t>
                      </a:r>
                      <a:endParaRPr lang="en-US" sz="1500" u="none" dirty="0">
                        <a:solidFill>
                          <a:schemeClr val="bg1"/>
                        </a:solidFill>
                      </a:endParaRPr>
                    </a:p>
                  </a:txBody>
                  <a:tcPr>
                    <a:lnL>
                      <a:noFill/>
                    </a:lnL>
                    <a:lnR>
                      <a:noFill/>
                    </a:lnR>
                    <a:lnT>
                      <a:noFill/>
                    </a:lnT>
                    <a:lnB>
                      <a:noFill/>
                    </a:lnB>
                  </a:tcPr>
                </a:tc>
                <a:tc>
                  <a:txBody>
                    <a:bodyPr/>
                    <a:lstStyle/>
                    <a:p>
                      <a:r>
                        <a:rPr lang="en-US" sz="1500" u="none" dirty="0" smtClean="0">
                          <a:solidFill>
                            <a:schemeClr val="bg1"/>
                          </a:solidFill>
                        </a:rPr>
                        <a:t>Experienced alpine skiers tie a 30-yd. red cord to the belts and trail this behind them as the ski. If they are caught in a snowslide, the cord will float to the surface where rescuers</a:t>
                      </a:r>
                      <a:r>
                        <a:rPr lang="en-US" sz="1500" u="none" baseline="0" dirty="0" smtClean="0">
                          <a:solidFill>
                            <a:schemeClr val="bg1"/>
                          </a:solidFill>
                        </a:rPr>
                        <a:t> can spot it.</a:t>
                      </a:r>
                      <a:endParaRPr lang="en-US" sz="1500" u="none" dirty="0">
                        <a:solidFill>
                          <a:schemeClr val="bg1"/>
                        </a:solidFill>
                      </a:endParaRPr>
                    </a:p>
                  </a:txBody>
                  <a:tcPr>
                    <a:lnL>
                      <a:noFill/>
                    </a:lnL>
                    <a:lnR>
                      <a:noFill/>
                    </a:lnR>
                    <a:lnT>
                      <a:noFill/>
                    </a:lnT>
                    <a:lnB>
                      <a:no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dirty="0" smtClean="0">
                          <a:solidFill>
                            <a:schemeClr val="bg1"/>
                          </a:solidFill>
                        </a:rPr>
                        <a:t>If you are caught in a snowslide, move your arms and legs in a swimming motion to try to</a:t>
                      </a:r>
                      <a:r>
                        <a:rPr lang="en-US" sz="1500" u="none" baseline="0" dirty="0" smtClean="0">
                          <a:solidFill>
                            <a:schemeClr val="bg1"/>
                          </a:solidFill>
                        </a:rPr>
                        <a:t> keep your head above the surface. Push snow away from your face to form an air pocket that will allow you to breathe.</a:t>
                      </a:r>
                      <a:endParaRPr lang="en-US" sz="1500" u="none" dirty="0">
                        <a:solidFill>
                          <a:schemeClr val="bg1"/>
                        </a:solidFill>
                      </a:endParaRPr>
                    </a:p>
                  </a:txBody>
                  <a:tcPr>
                    <a:lnL>
                      <a:noFill/>
                    </a:lnL>
                    <a:lnR>
                      <a:noFill/>
                    </a:lnR>
                    <a:lnT>
                      <a:noFill/>
                    </a:lnT>
                    <a:lnB>
                      <a:noFill/>
                    </a:lnB>
                  </a:tcPr>
                </a:tc>
                <a:tc>
                  <a:txBody>
                    <a:bodyPr/>
                    <a:lstStyle/>
                    <a:p>
                      <a:r>
                        <a:rPr lang="en-US" sz="1500" u="none" baseline="0" dirty="0" smtClean="0">
                          <a:solidFill>
                            <a:schemeClr val="bg1"/>
                          </a:solidFill>
                        </a:rPr>
                        <a:t>If you see someone caught in a snowslide, watch carefully so you will be able to tell rescuers the general area where they disappeared. Keep an eye out for a second slide which often follows the first.</a:t>
                      </a:r>
                      <a:endParaRPr lang="en-US" sz="1500" u="none" dirty="0">
                        <a:solidFill>
                          <a:schemeClr val="bg1"/>
                        </a:solidFill>
                      </a:endParaRPr>
                    </a:p>
                  </a:txBody>
                  <a:tcPr>
                    <a:lnL>
                      <a:noFill/>
                    </a:lnL>
                    <a:lnR>
                      <a:noFill/>
                    </a:lnR>
                    <a:lnT>
                      <a:noFill/>
                    </a:lnT>
                    <a:lnB>
                      <a:noFill/>
                    </a:lnB>
                  </a:tcPr>
                </a:tc>
              </a:tr>
            </a:tbl>
          </a:graphicData>
        </a:graphic>
      </p:graphicFrame>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9481"/>
          <a:stretch/>
        </p:blipFill>
        <p:spPr>
          <a:xfrm>
            <a:off x="107504" y="3284984"/>
            <a:ext cx="2998325" cy="1656184"/>
          </a:xfrm>
          <a:prstGeom prst="rect">
            <a:avLst/>
          </a:prstGeom>
        </p:spPr>
      </p:pic>
    </p:spTree>
    <p:extLst>
      <p:ext uri="{BB962C8B-B14F-4D97-AF65-F5344CB8AC3E}">
        <p14:creationId xmlns:p14="http://schemas.microsoft.com/office/powerpoint/2010/main" val="2738242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Emergency Preparedness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09609501"/>
              </p:ext>
            </p:extLst>
          </p:nvPr>
        </p:nvGraphicFramePr>
        <p:xfrm>
          <a:off x="251518" y="1340768"/>
          <a:ext cx="8640960" cy="3387103"/>
        </p:xfrm>
        <a:graphic>
          <a:graphicData uri="http://schemas.openxmlformats.org/drawingml/2006/table">
            <a:tbl>
              <a:tblPr/>
              <a:tblGrid>
                <a:gridCol w="1440160"/>
                <a:gridCol w="1440160"/>
                <a:gridCol w="1440160"/>
                <a:gridCol w="1440160"/>
                <a:gridCol w="1440160"/>
                <a:gridCol w="1440160"/>
              </a:tblGrid>
              <a:tr h="423388">
                <a:tc>
                  <a:txBody>
                    <a:bodyPr/>
                    <a:lstStyle/>
                    <a:p>
                      <a:endParaRPr lang="en-US" sz="1600" dirty="0"/>
                    </a:p>
                  </a:txBody>
                  <a:tcPr marL="91310" marR="91310" marT="45655" marB="45655" anchor="ctr">
                    <a:lnL>
                      <a:noFill/>
                    </a:lnL>
                    <a:lnR>
                      <a:noFill/>
                    </a:lnR>
                    <a:lnT>
                      <a:noFill/>
                    </a:lnT>
                    <a:lnB>
                      <a:noFill/>
                    </a:lnB>
                  </a:tcPr>
                </a:tc>
                <a:tc>
                  <a:txBody>
                    <a:bodyPr/>
                    <a:lstStyle/>
                    <a:p>
                      <a:r>
                        <a:rPr lang="en-US" sz="1600" b="1" dirty="0">
                          <a:solidFill>
                            <a:schemeClr val="bg1"/>
                          </a:solidFill>
                        </a:rPr>
                        <a:t>Prevention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Protection</a:t>
                      </a:r>
                      <a:endParaRPr lang="en-US" sz="1600" dirty="0">
                        <a:solidFill>
                          <a:schemeClr val="bg1"/>
                        </a:solidFill>
                      </a:endParaRPr>
                    </a:p>
                  </a:txBody>
                  <a:tcPr marL="91310" marR="91310" marT="45655" marB="45655" anchor="ctr">
                    <a:lnL>
                      <a:noFill/>
                    </a:lnL>
                    <a:lnR>
                      <a:noFill/>
                    </a:lnR>
                    <a:lnT>
                      <a:noFill/>
                    </a:lnT>
                    <a:lnB>
                      <a:noFill/>
                    </a:lnB>
                  </a:tcPr>
                </a:tc>
                <a:tc>
                  <a:txBody>
                    <a:bodyPr/>
                    <a:lstStyle/>
                    <a:p>
                      <a:r>
                        <a:rPr lang="en-US" sz="1600" b="1" dirty="0">
                          <a:solidFill>
                            <a:schemeClr val="bg1"/>
                          </a:solidFill>
                        </a:rPr>
                        <a:t>Mitigation</a:t>
                      </a:r>
                    </a:p>
                  </a:txBody>
                  <a:tcPr marL="91310" marR="91310" marT="45655" marB="45655" anchor="ctr">
                    <a:lnL>
                      <a:noFill/>
                    </a:lnL>
                    <a:lnR>
                      <a:noFill/>
                    </a:lnR>
                    <a:lnT>
                      <a:noFill/>
                    </a:lnT>
                    <a:lnB>
                      <a:noFill/>
                    </a:lnB>
                  </a:tcPr>
                </a:tc>
                <a:tc>
                  <a:txBody>
                    <a:bodyPr/>
                    <a:lstStyle/>
                    <a:p>
                      <a:r>
                        <a:rPr lang="en-US" sz="1600" b="1" dirty="0">
                          <a:solidFill>
                            <a:schemeClr val="bg1"/>
                          </a:solidFill>
                        </a:rPr>
                        <a:t>Response</a:t>
                      </a:r>
                    </a:p>
                  </a:txBody>
                  <a:tcPr marL="91310" marR="91310" marT="45655" marB="45655" anchor="ctr">
                    <a:lnL>
                      <a:noFill/>
                    </a:lnL>
                    <a:lnR>
                      <a:noFill/>
                    </a:lnR>
                    <a:lnT>
                      <a:noFill/>
                    </a:lnT>
                    <a:lnB>
                      <a:noFill/>
                    </a:lnB>
                  </a:tcPr>
                </a:tc>
                <a:tc>
                  <a:txBody>
                    <a:bodyPr/>
                    <a:lstStyle/>
                    <a:p>
                      <a:r>
                        <a:rPr lang="en-US" sz="1600" b="1" dirty="0">
                          <a:solidFill>
                            <a:schemeClr val="bg1"/>
                          </a:solidFill>
                        </a:rPr>
                        <a:t>Recovery</a:t>
                      </a:r>
                    </a:p>
                  </a:txBody>
                  <a:tcPr marL="91310" marR="91310" marT="45655" marB="45655" anchor="ctr">
                    <a:lnL>
                      <a:noFill/>
                    </a:lnL>
                    <a:lnR>
                      <a:noFill/>
                    </a:lnR>
                    <a:lnT>
                      <a:noFill/>
                    </a:lnT>
                    <a:lnB>
                      <a:noFill/>
                    </a:lnB>
                  </a:tcPr>
                </a:tc>
              </a:tr>
              <a:tr h="2963715">
                <a:tc>
                  <a:txBody>
                    <a:bodyPr/>
                    <a:lstStyle/>
                    <a:p>
                      <a:r>
                        <a:rPr lang="en-US" sz="1500" b="1" u="none" dirty="0">
                          <a:solidFill>
                            <a:schemeClr val="bg1"/>
                          </a:solidFill>
                          <a:effectLst/>
                        </a:rPr>
                        <a:t>2b </a:t>
                      </a:r>
                      <a:r>
                        <a:rPr lang="en-US" sz="1500" b="1" u="none" dirty="0" smtClean="0">
                          <a:solidFill>
                            <a:schemeClr val="bg1"/>
                          </a:solidFill>
                          <a:effectLst/>
                        </a:rPr>
                        <a:t>18 </a:t>
                      </a:r>
                      <a:r>
                        <a:rPr lang="en-US" sz="1500" b="1" u="none" dirty="0">
                          <a:solidFill>
                            <a:schemeClr val="bg1"/>
                          </a:solidFill>
                          <a:effectLst/>
                        </a:rPr>
                        <a:t>Violence in a public place</a:t>
                      </a:r>
                      <a:r>
                        <a:rPr lang="en-US" sz="1500" u="none" dirty="0">
                          <a:solidFill>
                            <a:schemeClr val="bg1"/>
                          </a:solidFill>
                          <a:effectLst/>
                        </a:rPr>
                        <a:t> </a:t>
                      </a:r>
                      <a:endParaRPr lang="en-US" sz="1500" u="none" dirty="0">
                        <a:solidFill>
                          <a:schemeClr val="bg1"/>
                        </a:solidFill>
                      </a:endParaRPr>
                    </a:p>
                  </a:txBody>
                  <a:tcPr>
                    <a:lnL>
                      <a:noFill/>
                    </a:lnL>
                    <a:lnR>
                      <a:noFill/>
                    </a:lnR>
                    <a:lnT>
                      <a:noFill/>
                    </a:lnT>
                    <a:lnB>
                      <a:noFill/>
                    </a:lnB>
                  </a:tcPr>
                </a:tc>
                <a:tc>
                  <a:txBody>
                    <a:bodyPr/>
                    <a:lstStyle/>
                    <a:p>
                      <a:r>
                        <a:rPr lang="en-US" sz="1500" u="none" dirty="0">
                          <a:solidFill>
                            <a:schemeClr val="bg1"/>
                          </a:solidFill>
                        </a:rPr>
                        <a:t>Be on the lookout for suspicious or aggressive behavior. If you see something, say something to an authority.</a:t>
                      </a:r>
                    </a:p>
                  </a:txBody>
                  <a:tcPr>
                    <a:lnL>
                      <a:noFill/>
                    </a:lnL>
                    <a:lnR>
                      <a:noFill/>
                    </a:lnR>
                    <a:lnT>
                      <a:noFill/>
                    </a:lnT>
                    <a:lnB>
                      <a:noFill/>
                    </a:lnB>
                  </a:tcPr>
                </a:tc>
                <a:tc>
                  <a:txBody>
                    <a:bodyPr/>
                    <a:lstStyle/>
                    <a:p>
                      <a:r>
                        <a:rPr lang="en-US" sz="1500" u="none" dirty="0">
                          <a:solidFill>
                            <a:schemeClr val="bg1"/>
                          </a:solidFill>
                        </a:rPr>
                        <a:t>Identify exits and places to seek cover. Place a solid object between you and the attacker. Be ready to run quickly.</a:t>
                      </a:r>
                    </a:p>
                  </a:txBody>
                  <a:tcPr>
                    <a:lnL>
                      <a:noFill/>
                    </a:lnL>
                    <a:lnR>
                      <a:noFill/>
                    </a:lnR>
                    <a:lnT>
                      <a:noFill/>
                    </a:lnT>
                    <a:lnB>
                      <a:noFill/>
                    </a:lnB>
                  </a:tcPr>
                </a:tc>
                <a:tc>
                  <a:txBody>
                    <a:bodyPr/>
                    <a:lstStyle/>
                    <a:p>
                      <a:r>
                        <a:rPr lang="en-US" sz="1500" u="none" dirty="0">
                          <a:solidFill>
                            <a:schemeClr val="bg1"/>
                          </a:solidFill>
                        </a:rPr>
                        <a:t>Wear reliable footwear and clothing that doesn’t restrict movement. Stay in good physical condition.</a:t>
                      </a:r>
                    </a:p>
                  </a:txBody>
                  <a:tcPr>
                    <a:lnL>
                      <a:noFill/>
                    </a:lnL>
                    <a:lnR>
                      <a:noFill/>
                    </a:lnR>
                    <a:lnT>
                      <a:noFill/>
                    </a:lnT>
                    <a:lnB>
                      <a:noFill/>
                    </a:lnB>
                  </a:tcPr>
                </a:tc>
                <a:tc>
                  <a:txBody>
                    <a:bodyPr/>
                    <a:lstStyle/>
                    <a:p>
                      <a:r>
                        <a:rPr lang="en-US" sz="1500" u="none" dirty="0">
                          <a:solidFill>
                            <a:schemeClr val="bg1"/>
                          </a:solidFill>
                        </a:rPr>
                        <a:t>Call 911. Evacuate quickly but avoid trampling others. As a last resort, incapacitate the attacker by striking the eyes, ears, or groin.</a:t>
                      </a:r>
                    </a:p>
                  </a:txBody>
                  <a:tcPr>
                    <a:lnL>
                      <a:noFill/>
                    </a:lnL>
                    <a:lnR>
                      <a:noFill/>
                    </a:lnR>
                    <a:lnT>
                      <a:noFill/>
                    </a:lnT>
                    <a:lnB>
                      <a:noFill/>
                    </a:lnB>
                  </a:tcPr>
                </a:tc>
                <a:tc>
                  <a:txBody>
                    <a:bodyPr/>
                    <a:lstStyle/>
                    <a:p>
                      <a:r>
                        <a:rPr lang="en-US" sz="1500" u="none" dirty="0">
                          <a:solidFill>
                            <a:schemeClr val="bg1"/>
                          </a:solidFill>
                        </a:rPr>
                        <a:t>Connect with other survivors. Attacks can be traumatizing. Don’t be afraid to seek the help of a psychologist.</a:t>
                      </a:r>
                    </a:p>
                  </a:txBody>
                  <a:tcPr>
                    <a:lnL>
                      <a:noFill/>
                    </a:lnL>
                    <a:lnR>
                      <a:noFill/>
                    </a:lnR>
                    <a:lnT>
                      <a:noFill/>
                    </a:lnT>
                    <a:lnB>
                      <a:noFill/>
                    </a:lnB>
                  </a:tcPr>
                </a:tc>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704" y="4293096"/>
            <a:ext cx="3431541" cy="2287136"/>
          </a:xfrm>
          <a:prstGeom prst="rect">
            <a:avLst/>
          </a:prstGeom>
        </p:spPr>
      </p:pic>
    </p:spTree>
    <p:extLst>
      <p:ext uri="{BB962C8B-B14F-4D97-AF65-F5344CB8AC3E}">
        <p14:creationId xmlns:p14="http://schemas.microsoft.com/office/powerpoint/2010/main" val="328255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2</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347663" lvl="1" indent="-342900">
              <a:buFont typeface="+mj-lt"/>
              <a:buAutoNum type="alphaLcPeriod" startAt="3"/>
            </a:pPr>
            <a:r>
              <a:rPr lang="en-US" sz="1600" b="0" dirty="0" smtClean="0">
                <a:solidFill>
                  <a:schemeClr val="tx2"/>
                </a:solidFill>
              </a:rPr>
              <a:t>Meet </a:t>
            </a:r>
            <a:r>
              <a:rPr lang="en-US" sz="1600" b="0" dirty="0">
                <a:solidFill>
                  <a:schemeClr val="tx2"/>
                </a:solidFill>
              </a:rPr>
              <a:t>with and teach your family how to get or build a kit, make a plan, and be informed for the situations on the chart you created for requirement 2b. Complete a family plan. Then meet with your counselor and report on your family meeting, discuss their responses, and share your family plan.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038" y="2636912"/>
            <a:ext cx="5971108" cy="2985554"/>
          </a:xfrm>
          <a:prstGeom prst="rect">
            <a:avLst/>
          </a:prstGeom>
        </p:spPr>
      </p:pic>
    </p:spTree>
    <p:extLst>
      <p:ext uri="{BB962C8B-B14F-4D97-AF65-F5344CB8AC3E}">
        <p14:creationId xmlns:p14="http://schemas.microsoft.com/office/powerpoint/2010/main" val="167420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0" dirty="0">
                <a:effectLst>
                  <a:outerShdw blurRad="38100" dist="38100" dir="2700000" algn="tl">
                    <a:srgbClr val="000000">
                      <a:alpha val="43137"/>
                    </a:srgbClr>
                  </a:outerShdw>
                </a:effectLst>
              </a:rPr>
              <a:t>Emergency Supply Kit</a:t>
            </a:r>
            <a:endParaRPr lang="en-US" b="0" dirty="0"/>
          </a:p>
        </p:txBody>
      </p:sp>
      <p:sp>
        <p:nvSpPr>
          <p:cNvPr id="3" name="Content Placeholder 2"/>
          <p:cNvSpPr>
            <a:spLocks noGrp="1"/>
          </p:cNvSpPr>
          <p:nvPr>
            <p:ph sz="half" idx="1"/>
          </p:nvPr>
        </p:nvSpPr>
        <p:spPr>
          <a:xfrm>
            <a:off x="684213" y="2564905"/>
            <a:ext cx="6840115" cy="3816423"/>
          </a:xfrm>
        </p:spPr>
        <p:txBody>
          <a:bodyPr numCol="2"/>
          <a:lstStyle/>
          <a:p>
            <a:pPr lvl="1">
              <a:buFont typeface="Wingdings" panose="05000000000000000000" pitchFamily="2" charset="2"/>
              <a:buChar char="q"/>
            </a:pPr>
            <a:r>
              <a:rPr lang="en-US" sz="1400" b="0" dirty="0" smtClean="0"/>
              <a:t>Water </a:t>
            </a:r>
            <a:r>
              <a:rPr lang="en-US" sz="1400" b="0" dirty="0"/>
              <a:t>(1 gallon per day, per person)</a:t>
            </a:r>
          </a:p>
          <a:p>
            <a:pPr lvl="1">
              <a:buFont typeface="Wingdings" panose="05000000000000000000" pitchFamily="2" charset="2"/>
              <a:buChar char="q"/>
            </a:pPr>
            <a:r>
              <a:rPr lang="en-US" sz="1400" b="0" dirty="0"/>
              <a:t>Food (Non-perishables like MRE’s, canned goods, dried foods)</a:t>
            </a:r>
          </a:p>
          <a:p>
            <a:pPr lvl="1">
              <a:buFont typeface="Wingdings" panose="05000000000000000000" pitchFamily="2" charset="2"/>
              <a:buChar char="q"/>
            </a:pPr>
            <a:r>
              <a:rPr lang="en-US" sz="1400" b="0" dirty="0"/>
              <a:t>A can </a:t>
            </a:r>
            <a:r>
              <a:rPr lang="en-US" sz="1400" b="0" dirty="0" smtClean="0"/>
              <a:t>opener</a:t>
            </a:r>
          </a:p>
          <a:p>
            <a:pPr lvl="1">
              <a:buFont typeface="Wingdings" panose="05000000000000000000" pitchFamily="2" charset="2"/>
              <a:buChar char="q"/>
            </a:pPr>
            <a:r>
              <a:rPr lang="en-US" sz="1400" b="0" dirty="0" smtClean="0"/>
              <a:t>Eating utensils</a:t>
            </a:r>
            <a:endParaRPr lang="en-US" sz="1400" b="0" dirty="0"/>
          </a:p>
          <a:p>
            <a:pPr lvl="1">
              <a:buFont typeface="Wingdings" panose="05000000000000000000" pitchFamily="2" charset="2"/>
              <a:buChar char="q"/>
            </a:pPr>
            <a:r>
              <a:rPr lang="en-US" sz="1400" b="0" dirty="0"/>
              <a:t>A first aid kit</a:t>
            </a:r>
          </a:p>
          <a:p>
            <a:pPr lvl="1">
              <a:buFont typeface="Wingdings" panose="05000000000000000000" pitchFamily="2" charset="2"/>
              <a:buChar char="q"/>
            </a:pPr>
            <a:r>
              <a:rPr lang="en-US" sz="1400" b="0" dirty="0"/>
              <a:t>A flashlight</a:t>
            </a:r>
          </a:p>
          <a:p>
            <a:pPr lvl="1">
              <a:buFont typeface="Wingdings" panose="05000000000000000000" pitchFamily="2" charset="2"/>
              <a:buChar char="q"/>
            </a:pPr>
            <a:r>
              <a:rPr lang="en-US" sz="1400" b="0" dirty="0"/>
              <a:t>A </a:t>
            </a:r>
            <a:r>
              <a:rPr lang="en-US" sz="1400" b="0" dirty="0" smtClean="0"/>
              <a:t>radio</a:t>
            </a:r>
          </a:p>
          <a:p>
            <a:pPr lvl="1">
              <a:buFont typeface="Wingdings" panose="05000000000000000000" pitchFamily="2" charset="2"/>
              <a:buChar char="q"/>
            </a:pPr>
            <a:r>
              <a:rPr lang="en-US" sz="1400" b="0" dirty="0" smtClean="0"/>
              <a:t>Matches in a waterproof container</a:t>
            </a:r>
          </a:p>
          <a:p>
            <a:pPr lvl="1">
              <a:buFont typeface="Wingdings" panose="05000000000000000000" pitchFamily="2" charset="2"/>
              <a:buChar char="q"/>
            </a:pPr>
            <a:r>
              <a:rPr lang="en-US" sz="1400" b="0" dirty="0" smtClean="0"/>
              <a:t>Blankets</a:t>
            </a:r>
          </a:p>
          <a:p>
            <a:pPr lvl="1">
              <a:buFont typeface="Wingdings" panose="05000000000000000000" pitchFamily="2" charset="2"/>
              <a:buChar char="q"/>
            </a:pPr>
            <a:r>
              <a:rPr lang="en-US" sz="1400" b="0" dirty="0" smtClean="0"/>
              <a:t>Extra clothing</a:t>
            </a:r>
          </a:p>
          <a:p>
            <a:pPr lvl="1">
              <a:buFont typeface="Wingdings" panose="05000000000000000000" pitchFamily="2" charset="2"/>
              <a:buChar char="q"/>
            </a:pPr>
            <a:r>
              <a:rPr lang="en-US" sz="1400" b="0" dirty="0" smtClean="0"/>
              <a:t>Dust masks</a:t>
            </a:r>
          </a:p>
          <a:p>
            <a:pPr lvl="1">
              <a:buFont typeface="Wingdings" panose="05000000000000000000" pitchFamily="2" charset="2"/>
              <a:buChar char="q"/>
            </a:pPr>
            <a:r>
              <a:rPr lang="en-US" sz="1400" b="0" dirty="0" smtClean="0"/>
              <a:t>Soap, wipes, or antibacterial gel</a:t>
            </a:r>
          </a:p>
          <a:p>
            <a:pPr lvl="1">
              <a:buFont typeface="Wingdings" panose="05000000000000000000" pitchFamily="2" charset="2"/>
              <a:buChar char="q"/>
            </a:pPr>
            <a:r>
              <a:rPr lang="en-US" sz="1400" b="0" dirty="0" smtClean="0"/>
              <a:t>Toilet paper</a:t>
            </a:r>
          </a:p>
          <a:p>
            <a:pPr lvl="1">
              <a:buFont typeface="Wingdings" panose="05000000000000000000" pitchFamily="2" charset="2"/>
              <a:buChar char="q"/>
            </a:pPr>
            <a:r>
              <a:rPr lang="en-US" sz="1400" b="0" dirty="0" smtClean="0"/>
              <a:t>Emergency toilet</a:t>
            </a:r>
          </a:p>
          <a:p>
            <a:pPr lvl="1">
              <a:buFont typeface="Wingdings" panose="05000000000000000000" pitchFamily="2" charset="2"/>
              <a:buChar char="q"/>
            </a:pPr>
            <a:r>
              <a:rPr lang="en-US" sz="1400" b="0" dirty="0" smtClean="0"/>
              <a:t>Prescription </a:t>
            </a:r>
            <a:r>
              <a:rPr lang="en-US" sz="1400" b="0" dirty="0"/>
              <a:t>medication</a:t>
            </a:r>
          </a:p>
          <a:p>
            <a:pPr lvl="1">
              <a:buFont typeface="Wingdings" panose="05000000000000000000" pitchFamily="2" charset="2"/>
              <a:buChar char="q"/>
            </a:pPr>
            <a:r>
              <a:rPr lang="en-US" sz="1400" b="0" dirty="0"/>
              <a:t>Batteries</a:t>
            </a:r>
          </a:p>
          <a:p>
            <a:pPr lvl="1">
              <a:buFont typeface="Wingdings" panose="05000000000000000000" pitchFamily="2" charset="2"/>
              <a:buChar char="q"/>
            </a:pPr>
            <a:r>
              <a:rPr lang="en-US" sz="1400" b="0" dirty="0"/>
              <a:t>Important documents and </a:t>
            </a:r>
            <a:r>
              <a:rPr lang="en-US" sz="1400" b="0" dirty="0" smtClean="0"/>
              <a:t>insurance</a:t>
            </a:r>
          </a:p>
          <a:p>
            <a:pPr lvl="1">
              <a:buFont typeface="Wingdings" panose="05000000000000000000" pitchFamily="2" charset="2"/>
              <a:buChar char="q"/>
            </a:pPr>
            <a:r>
              <a:rPr lang="en-US" sz="1400" b="0" dirty="0" smtClean="0"/>
              <a:t>Cash and coins</a:t>
            </a:r>
          </a:p>
          <a:p>
            <a:pPr lvl="1">
              <a:buFont typeface="Wingdings" panose="05000000000000000000" pitchFamily="2" charset="2"/>
              <a:buChar char="q"/>
            </a:pPr>
            <a:r>
              <a:rPr lang="en-US" sz="1400" b="0" dirty="0" smtClean="0"/>
              <a:t>Books, games, and other personal comfort items</a:t>
            </a:r>
            <a:endParaRPr lang="en-US" sz="1400" b="0" dirty="0"/>
          </a:p>
          <a:p>
            <a:pPr lvl="1">
              <a:buFont typeface="Wingdings" panose="05000000000000000000" pitchFamily="2" charset="2"/>
              <a:buChar char="q"/>
            </a:pPr>
            <a:r>
              <a:rPr lang="en-US" sz="1400" b="0" dirty="0"/>
              <a:t>A </a:t>
            </a:r>
            <a:r>
              <a:rPr lang="en-US" sz="1400" b="0" dirty="0" smtClean="0"/>
              <a:t>whistle</a:t>
            </a:r>
          </a:p>
          <a:p>
            <a:pPr lvl="1">
              <a:buFont typeface="Wingdings" panose="05000000000000000000" pitchFamily="2" charset="2"/>
              <a:buChar char="q"/>
            </a:pPr>
            <a:r>
              <a:rPr lang="en-US" sz="1400" b="0" dirty="0" smtClean="0"/>
              <a:t>Sunscreen and insect repellant</a:t>
            </a:r>
            <a:endParaRPr lang="en-US" sz="1400" b="0" dirty="0"/>
          </a:p>
          <a:p>
            <a:pPr lvl="1">
              <a:buFont typeface="Wingdings" panose="05000000000000000000" pitchFamily="2" charset="2"/>
              <a:buChar char="q"/>
            </a:pPr>
            <a:r>
              <a:rPr lang="en-US" sz="1400" b="0" dirty="0"/>
              <a:t>Trash bags</a:t>
            </a:r>
          </a:p>
          <a:p>
            <a:pPr>
              <a:buFont typeface="Wingdings" panose="05000000000000000000" pitchFamily="2" charset="2"/>
              <a:buChar char="q"/>
            </a:pPr>
            <a:endParaRPr lang="en-US" sz="1800" dirty="0"/>
          </a:p>
        </p:txBody>
      </p:sp>
      <p:sp>
        <p:nvSpPr>
          <p:cNvPr id="7" name="Content Placeholder 6"/>
          <p:cNvSpPr>
            <a:spLocks noGrp="1"/>
          </p:cNvSpPr>
          <p:nvPr>
            <p:ph sz="half" idx="2"/>
          </p:nvPr>
        </p:nvSpPr>
        <p:spPr>
          <a:xfrm>
            <a:off x="323528" y="1125539"/>
            <a:ext cx="7921947" cy="1295349"/>
          </a:xfrm>
        </p:spPr>
        <p:txBody>
          <a:bodyPr/>
          <a:lstStyle/>
          <a:p>
            <a:r>
              <a:rPr lang="en-US" sz="2000" dirty="0"/>
              <a:t>Keep a box of emergency supplies to meet your family’s needs for a few days or a week.</a:t>
            </a:r>
          </a:p>
          <a:p>
            <a:r>
              <a:rPr lang="en-US" sz="2000" dirty="0"/>
              <a:t>Some of the things you’ll need in your emergency supply kit include</a:t>
            </a:r>
            <a:r>
              <a:rPr lang="en-US" sz="2000" dirty="0" smtClean="0"/>
              <a:t>:</a:t>
            </a:r>
            <a:endParaRPr lang="en-US" sz="2000" dirty="0"/>
          </a:p>
        </p:txBody>
      </p:sp>
    </p:spTree>
    <p:extLst>
      <p:ext uri="{BB962C8B-B14F-4D97-AF65-F5344CB8AC3E}">
        <p14:creationId xmlns:p14="http://schemas.microsoft.com/office/powerpoint/2010/main" val="4155387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Family Emergency Plan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196751"/>
            <a:ext cx="8352928" cy="1728193"/>
          </a:xfrm>
        </p:spPr>
        <p:txBody>
          <a:bodyPr/>
          <a:lstStyle/>
          <a:p>
            <a:r>
              <a:rPr lang="en-US" sz="2000" dirty="0" smtClean="0"/>
              <a:t>In </a:t>
            </a:r>
            <a:r>
              <a:rPr lang="en-US" sz="2000" dirty="0"/>
              <a:t>this, your family will decide on what to do and where you’ll all meet if an emergency occurs. </a:t>
            </a:r>
            <a:endParaRPr lang="en-US" sz="2000" dirty="0" smtClean="0"/>
          </a:p>
          <a:p>
            <a:r>
              <a:rPr lang="en-US" sz="2000" dirty="0"/>
              <a:t>To learn </a:t>
            </a:r>
            <a:r>
              <a:rPr lang="en-US" sz="2000" dirty="0" smtClean="0"/>
              <a:t>how to </a:t>
            </a:r>
            <a:r>
              <a:rPr lang="en-US" sz="2000" dirty="0"/>
              <a:t>write your family emergency plan, watch the official FEMA planning video </a:t>
            </a:r>
            <a:r>
              <a:rPr lang="en-US" sz="2000" dirty="0" smtClean="0"/>
              <a:t>by clicking on the picture </a:t>
            </a:r>
            <a:r>
              <a:rPr lang="en-US" sz="2000" dirty="0"/>
              <a:t>below:</a:t>
            </a:r>
          </a:p>
        </p:txBody>
      </p:sp>
      <p:pic>
        <p:nvPicPr>
          <p:cNvPr id="4" name="Picture 3">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2924945"/>
            <a:ext cx="4956043" cy="2787774"/>
          </a:xfrm>
          <a:prstGeom prst="rect">
            <a:avLst/>
          </a:prstGeom>
        </p:spPr>
      </p:pic>
    </p:spTree>
    <p:extLst>
      <p:ext uri="{BB962C8B-B14F-4D97-AF65-F5344CB8AC3E}">
        <p14:creationId xmlns:p14="http://schemas.microsoft.com/office/powerpoint/2010/main" val="2982481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973138" y="1195388"/>
            <a:ext cx="6696075" cy="4578350"/>
          </a:xfrm>
        </p:spPr>
        <p:txBody>
          <a:bodyPr/>
          <a:lstStyle/>
          <a:p>
            <a:pPr marL="457200" lvl="1" indent="-342900">
              <a:buFont typeface="+mj-lt"/>
              <a:buAutoNum type="arabicPeriod" startAt="2"/>
            </a:pPr>
            <a:r>
              <a:rPr lang="en-US" sz="1600" b="0" dirty="0"/>
              <a:t>Do the following: </a:t>
            </a:r>
          </a:p>
          <a:p>
            <a:pPr lvl="1">
              <a:buFont typeface="+mj-lt"/>
              <a:buAutoNum type="alphaLcPeriod" startAt="2"/>
            </a:pPr>
            <a:r>
              <a:rPr lang="en-US" sz="1600" b="0" dirty="0"/>
              <a:t>Using a chart, graph, spreadsheet, or another method approved by your counselor, demonstrate your understanding of each aspect of emergency preparedness listed in requirement 2a (prevention, protection, mitigation, response, and recovery) for 10 emergency situations from the list below. You must use the first five situations listed below in boldface, plus any other five of your choice. Discuss your findings with your counselor.</a:t>
            </a:r>
          </a:p>
          <a:p>
            <a:pPr lvl="2">
              <a:buFont typeface="+mj-lt"/>
              <a:buAutoNum type="arabicPeriod" startAt="10"/>
            </a:pPr>
            <a:r>
              <a:rPr lang="en-US" sz="1600" dirty="0" smtClean="0"/>
              <a:t>Mountain/backcountry </a:t>
            </a:r>
            <a:r>
              <a:rPr lang="en-US" sz="1600" dirty="0"/>
              <a:t>accident</a:t>
            </a:r>
          </a:p>
          <a:p>
            <a:pPr lvl="2">
              <a:buFont typeface="+mj-lt"/>
              <a:buAutoNum type="arabicPeriod" startAt="10"/>
            </a:pPr>
            <a:r>
              <a:rPr lang="en-US" sz="1600" dirty="0"/>
              <a:t>Boating accident</a:t>
            </a:r>
          </a:p>
          <a:p>
            <a:pPr lvl="2">
              <a:buFont typeface="+mj-lt"/>
              <a:buAutoNum type="arabicPeriod" startAt="10"/>
            </a:pPr>
            <a:r>
              <a:rPr lang="en-US" sz="1600" dirty="0"/>
              <a:t>Gas leak in a home or a building</a:t>
            </a:r>
          </a:p>
          <a:p>
            <a:pPr lvl="2">
              <a:buFont typeface="+mj-lt"/>
              <a:buAutoNum type="arabicPeriod" startAt="10"/>
            </a:pPr>
            <a:r>
              <a:rPr lang="en-US" sz="1600" dirty="0"/>
              <a:t>Tornado or hurricane</a:t>
            </a:r>
          </a:p>
          <a:p>
            <a:pPr lvl="2">
              <a:buFont typeface="+mj-lt"/>
              <a:buAutoNum type="arabicPeriod" startAt="10"/>
            </a:pPr>
            <a:r>
              <a:rPr lang="en-US" sz="1600" dirty="0"/>
              <a:t>Major flooding or a flash flood</a:t>
            </a:r>
          </a:p>
          <a:p>
            <a:pPr lvl="2">
              <a:buFont typeface="+mj-lt"/>
              <a:buAutoNum type="arabicPeriod" startAt="10"/>
            </a:pPr>
            <a:r>
              <a:rPr lang="en-US" sz="1600" dirty="0"/>
              <a:t>Toxic chemical spills and releases</a:t>
            </a:r>
          </a:p>
          <a:p>
            <a:pPr lvl="2">
              <a:buFont typeface="+mj-lt"/>
              <a:buAutoNum type="arabicPeriod" startAt="10"/>
            </a:pPr>
            <a:r>
              <a:rPr lang="en-US" sz="1600" dirty="0"/>
              <a:t>Nuclear power plant emergency</a:t>
            </a:r>
          </a:p>
          <a:p>
            <a:pPr lvl="2">
              <a:buFont typeface="+mj-lt"/>
              <a:buAutoNum type="arabicPeriod" startAt="10"/>
            </a:pPr>
            <a:r>
              <a:rPr lang="en-US" sz="1600" dirty="0"/>
              <a:t>Avalanche (snowslide or rockslide)</a:t>
            </a:r>
          </a:p>
          <a:p>
            <a:pPr lvl="2">
              <a:buFont typeface="+mj-lt"/>
              <a:buAutoNum type="arabicPeriod" startAt="10"/>
            </a:pPr>
            <a:r>
              <a:rPr lang="en-US" sz="1600" dirty="0"/>
              <a:t>Violence in a public </a:t>
            </a:r>
            <a:r>
              <a:rPr lang="en-US" sz="1600" dirty="0" smtClean="0"/>
              <a:t>place</a:t>
            </a:r>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
        <p:nvSpPr>
          <p:cNvPr id="7"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3434312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3</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sz="1600" dirty="0">
                <a:solidFill>
                  <a:schemeClr val="tx2"/>
                </a:solidFill>
              </a:rPr>
              <a:t>Show how you could safely save a person from the following:</a:t>
            </a:r>
          </a:p>
          <a:p>
            <a:pPr lvl="1">
              <a:buFont typeface="+mj-lt"/>
              <a:buAutoNum type="alphaLcPeriod"/>
            </a:pPr>
            <a:r>
              <a:rPr lang="en-US" sz="1600" b="0" dirty="0">
                <a:solidFill>
                  <a:schemeClr val="tx2"/>
                </a:solidFill>
              </a:rPr>
              <a:t>Touching a live household electric wire. </a:t>
            </a:r>
          </a:p>
          <a:p>
            <a:pPr lvl="1">
              <a:buFont typeface="+mj-lt"/>
              <a:buAutoNum type="alphaLcPeriod"/>
            </a:pPr>
            <a:r>
              <a:rPr lang="en-US" sz="1600" b="0" dirty="0">
                <a:solidFill>
                  <a:schemeClr val="tx2"/>
                </a:solidFill>
              </a:rPr>
              <a:t>A structure filled with carbon monoxide</a:t>
            </a:r>
          </a:p>
          <a:p>
            <a:pPr lvl="1">
              <a:buFont typeface="+mj-lt"/>
              <a:buAutoNum type="alphaLcPeriod"/>
            </a:pPr>
            <a:r>
              <a:rPr lang="en-US" sz="1600" b="0" dirty="0">
                <a:solidFill>
                  <a:schemeClr val="tx2"/>
                </a:solidFill>
              </a:rPr>
              <a:t>Clothes on fire. </a:t>
            </a:r>
          </a:p>
          <a:p>
            <a:pPr lvl="1">
              <a:buFont typeface="+mj-lt"/>
              <a:buAutoNum type="alphaLcPeriod"/>
            </a:pPr>
            <a:r>
              <a:rPr lang="en-US" sz="1600" b="0" dirty="0">
                <a:solidFill>
                  <a:schemeClr val="tx2"/>
                </a:solidFill>
              </a:rPr>
              <a:t>Drowning using nonswimming rescues (including accidents on ice).</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6060" y="3140968"/>
            <a:ext cx="4893063" cy="2755007"/>
          </a:xfrm>
          <a:prstGeom prst="rect">
            <a:avLst/>
          </a:prstGeom>
        </p:spPr>
      </p:pic>
    </p:spTree>
    <p:extLst>
      <p:ext uri="{BB962C8B-B14F-4D97-AF65-F5344CB8AC3E}">
        <p14:creationId xmlns:p14="http://schemas.microsoft.com/office/powerpoint/2010/main" val="4275184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Requirement 3</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3556" y="1412777"/>
            <a:ext cx="5292540" cy="4459504"/>
          </a:xfrm>
        </p:spPr>
        <p:txBody>
          <a:bodyPr>
            <a:normAutofit/>
          </a:bodyPr>
          <a:lstStyle/>
          <a:p>
            <a:pPr algn="l"/>
            <a:r>
              <a:rPr lang="en-US" sz="1800" dirty="0" smtClean="0"/>
              <a:t>If </a:t>
            </a:r>
            <a:r>
              <a:rPr lang="en-US" sz="1800" dirty="0"/>
              <a:t>someone is in contact with a live circuit, do not </a:t>
            </a:r>
            <a:r>
              <a:rPr lang="en-US" sz="1800" dirty="0" smtClean="0"/>
              <a:t>touch the person. You </a:t>
            </a:r>
            <a:r>
              <a:rPr lang="en-US" sz="1800" dirty="0"/>
              <a:t>can become “stuck” to him and part of </a:t>
            </a:r>
            <a:r>
              <a:rPr lang="en-US" sz="1800" dirty="0" smtClean="0"/>
              <a:t>the electrical </a:t>
            </a:r>
            <a:r>
              <a:rPr lang="en-US" sz="1800" dirty="0"/>
              <a:t>field. </a:t>
            </a:r>
            <a:endParaRPr lang="en-US" sz="1800" dirty="0" smtClean="0"/>
          </a:p>
          <a:p>
            <a:pPr algn="l"/>
            <a:r>
              <a:rPr lang="en-US" sz="1800" dirty="0" smtClean="0"/>
              <a:t>If </a:t>
            </a:r>
            <a:r>
              <a:rPr lang="en-US" sz="1800" dirty="0"/>
              <a:t>the service panel is nearby, quickly shut </a:t>
            </a:r>
            <a:r>
              <a:rPr lang="en-US" sz="1800" dirty="0" smtClean="0"/>
              <a:t>off the </a:t>
            </a:r>
            <a:r>
              <a:rPr lang="en-US" sz="1800" dirty="0"/>
              <a:t>house current by throwing the main </a:t>
            </a:r>
            <a:r>
              <a:rPr lang="en-US" sz="1800" dirty="0" smtClean="0"/>
              <a:t>circuit breaker. </a:t>
            </a:r>
          </a:p>
          <a:p>
            <a:pPr algn="l"/>
            <a:r>
              <a:rPr lang="en-US" sz="1800" dirty="0" smtClean="0"/>
              <a:t>If it is </a:t>
            </a:r>
            <a:r>
              <a:rPr lang="en-US" sz="1800" dirty="0"/>
              <a:t>a long way to the service panel, or you do not know </a:t>
            </a:r>
            <a:r>
              <a:rPr lang="en-US" sz="1800" dirty="0" smtClean="0"/>
              <a:t>where the panel is</a:t>
            </a:r>
            <a:r>
              <a:rPr lang="en-US" sz="1800" dirty="0"/>
              <a:t>, use a </a:t>
            </a:r>
            <a:r>
              <a:rPr lang="en-US" sz="1800" dirty="0" smtClean="0"/>
              <a:t>non-conducting object such </a:t>
            </a:r>
            <a:r>
              <a:rPr lang="en-US" sz="1800" dirty="0"/>
              <a:t>as a wooden chair, wooden broom handle, rug, or </a:t>
            </a:r>
            <a:r>
              <a:rPr lang="en-US" sz="1800" dirty="0" smtClean="0"/>
              <a:t>rubber doormat </a:t>
            </a:r>
            <a:r>
              <a:rPr lang="en-US" sz="1800" dirty="0"/>
              <a:t>to separate the person from the live wire. </a:t>
            </a:r>
            <a:endParaRPr lang="en-US" sz="1800" dirty="0" smtClean="0"/>
          </a:p>
          <a:p>
            <a:pPr algn="l"/>
            <a:r>
              <a:rPr lang="en-US" sz="1800" dirty="0" smtClean="0"/>
              <a:t>Never </a:t>
            </a:r>
            <a:r>
              <a:rPr lang="en-US" sz="1800" dirty="0"/>
              <a:t>use </a:t>
            </a:r>
            <a:r>
              <a:rPr lang="en-US" sz="1800" dirty="0" smtClean="0"/>
              <a:t>a metal </a:t>
            </a:r>
            <a:r>
              <a:rPr lang="en-US" sz="1800" dirty="0"/>
              <a:t>or wet object</a:t>
            </a:r>
            <a:r>
              <a:rPr lang="en-US" sz="1800" dirty="0" smtClean="0"/>
              <a:t>.</a:t>
            </a:r>
          </a:p>
          <a:p>
            <a:pPr algn="l"/>
            <a:r>
              <a:rPr lang="en-US" sz="1800" dirty="0"/>
              <a:t>If the person is not breathing after the rescue, </a:t>
            </a:r>
            <a:r>
              <a:rPr lang="en-US" sz="1800" dirty="0" smtClean="0"/>
              <a:t>call </a:t>
            </a:r>
            <a:r>
              <a:rPr lang="en-US" sz="1800" dirty="0"/>
              <a:t>911 for medical assistance </a:t>
            </a:r>
            <a:r>
              <a:rPr lang="en-US" sz="1800" dirty="0" smtClean="0"/>
              <a:t>and start CPR immediately.</a:t>
            </a:r>
            <a:endParaRPr lang="en-US" sz="1800" dirty="0"/>
          </a:p>
        </p:txBody>
      </p:sp>
      <p:pic>
        <p:nvPicPr>
          <p:cNvPr id="8" name="Picture 7"/>
          <p:cNvPicPr>
            <a:picLocks noChangeAspect="1"/>
          </p:cNvPicPr>
          <p:nvPr/>
        </p:nvPicPr>
        <p:blipFill rotWithShape="1">
          <a:blip r:embed="rId2"/>
          <a:srcRect l="11345" t="4306" r="3284" b="8133"/>
          <a:stretch/>
        </p:blipFill>
        <p:spPr>
          <a:xfrm>
            <a:off x="5580112" y="1433985"/>
            <a:ext cx="3328970" cy="2560746"/>
          </a:xfrm>
          <a:prstGeom prst="rect">
            <a:avLst/>
          </a:prstGeom>
        </p:spPr>
      </p:pic>
    </p:spTree>
    <p:extLst>
      <p:ext uri="{BB962C8B-B14F-4D97-AF65-F5344CB8AC3E}">
        <p14:creationId xmlns:p14="http://schemas.microsoft.com/office/powerpoint/2010/main" val="3412485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Structure Filled with Carbon Monoxide </a:t>
            </a:r>
            <a:r>
              <a:rPr lang="en-US" b="0" dirty="0">
                <a:effectLst>
                  <a:outerShdw blurRad="38100" dist="38100" dir="2700000" algn="tl">
                    <a:srgbClr val="000000">
                      <a:alpha val="43137"/>
                    </a:srgbClr>
                  </a:outerShdw>
                </a:effectLst>
              </a:rPr>
              <a:t>(CO) </a:t>
            </a:r>
          </a:p>
        </p:txBody>
      </p:sp>
      <p:sp>
        <p:nvSpPr>
          <p:cNvPr id="3" name="Content Placeholder 2"/>
          <p:cNvSpPr>
            <a:spLocks noGrp="1"/>
          </p:cNvSpPr>
          <p:nvPr>
            <p:ph idx="1"/>
          </p:nvPr>
        </p:nvSpPr>
        <p:spPr>
          <a:xfrm>
            <a:off x="179513" y="1196752"/>
            <a:ext cx="8424935" cy="5561856"/>
          </a:xfrm>
        </p:spPr>
        <p:txBody>
          <a:bodyPr/>
          <a:lstStyle/>
          <a:p>
            <a:r>
              <a:rPr lang="en-US" sz="2000" dirty="0"/>
              <a:t>Carbon monoxide </a:t>
            </a:r>
            <a:r>
              <a:rPr lang="en-US" sz="2000" dirty="0" smtClean="0"/>
              <a:t>is </a:t>
            </a:r>
            <a:r>
              <a:rPr lang="en-US" sz="2000" dirty="0"/>
              <a:t>a colorless, odorless gas that is toxic when inhaled. </a:t>
            </a:r>
            <a:endParaRPr lang="en-US" sz="2000" dirty="0" smtClean="0"/>
          </a:p>
          <a:p>
            <a:pPr lvl="1"/>
            <a:r>
              <a:rPr lang="en-US" sz="1600" b="0" dirty="0" smtClean="0"/>
              <a:t>Gas fired machinery </a:t>
            </a:r>
            <a:r>
              <a:rPr lang="en-US" sz="1600" b="0" dirty="0"/>
              <a:t>such as cars, generators, and ovens create carbon monoxide as a byproduct when used. </a:t>
            </a:r>
            <a:endParaRPr lang="en-US" sz="1600" b="0" dirty="0" smtClean="0"/>
          </a:p>
          <a:p>
            <a:pPr marL="0" indent="0">
              <a:buNone/>
            </a:pPr>
            <a:r>
              <a:rPr lang="en-US" sz="1800" dirty="0" smtClean="0"/>
              <a:t>  </a:t>
            </a:r>
          </a:p>
          <a:p>
            <a:endParaRPr lang="en-US" sz="1800" dirty="0"/>
          </a:p>
          <a:p>
            <a:endParaRPr lang="en-US" sz="1800" dirty="0" smtClean="0"/>
          </a:p>
          <a:p>
            <a:endParaRPr lang="en-US" sz="1800" dirty="0" smtClean="0"/>
          </a:p>
          <a:p>
            <a:endParaRPr lang="en-US" sz="1800" dirty="0"/>
          </a:p>
          <a:p>
            <a:endParaRPr lang="en-US" sz="1800" dirty="0"/>
          </a:p>
          <a:p>
            <a:pPr lvl="1"/>
            <a:r>
              <a:rPr lang="en-US" sz="1600" b="0" dirty="0" smtClean="0"/>
              <a:t>If you or someone else exhibits the above symptoms, get outside or open windows right away for fresh air.</a:t>
            </a:r>
          </a:p>
          <a:p>
            <a:pPr lvl="1"/>
            <a:r>
              <a:rPr lang="en-US" sz="1600" b="0" dirty="0" smtClean="0"/>
              <a:t>If someone is overcome by carbon </a:t>
            </a:r>
            <a:r>
              <a:rPr lang="en-US" sz="1600" b="0" dirty="0"/>
              <a:t>monoxide poisoning, </a:t>
            </a:r>
            <a:r>
              <a:rPr lang="en-US" sz="1600" b="0" dirty="0" smtClean="0"/>
              <a:t>call 911 and give rescue breathing if necessary. </a:t>
            </a:r>
          </a:p>
          <a:p>
            <a:pPr lvl="1"/>
            <a:r>
              <a:rPr lang="en-US" sz="1600" b="0" dirty="0" smtClean="0"/>
              <a:t>Turn </a:t>
            </a:r>
            <a:r>
              <a:rPr lang="en-US" sz="1600" b="0" dirty="0"/>
              <a:t>off </a:t>
            </a:r>
            <a:r>
              <a:rPr lang="en-US" sz="1600" b="0" dirty="0" smtClean="0"/>
              <a:t>any source of combustion, </a:t>
            </a:r>
            <a:r>
              <a:rPr lang="en-US" sz="1600" b="0" dirty="0"/>
              <a:t>and </a:t>
            </a:r>
            <a:r>
              <a:rPr lang="en-US" sz="1600" b="0" dirty="0" smtClean="0"/>
              <a:t>evacuate </a:t>
            </a:r>
            <a:r>
              <a:rPr lang="en-US" sz="1600" b="0" dirty="0"/>
              <a:t>the building</a:t>
            </a:r>
            <a:r>
              <a:rPr lang="en-US" sz="1600" b="0" dirty="0" smtClean="0"/>
              <a:t>.</a:t>
            </a:r>
          </a:p>
          <a:p>
            <a:pPr lvl="1"/>
            <a:r>
              <a:rPr lang="en-US" sz="1600" b="0" dirty="0"/>
              <a:t>To </a:t>
            </a:r>
            <a:r>
              <a:rPr lang="en-US" sz="1600" b="0" dirty="0" smtClean="0"/>
              <a:t>protect your family, install </a:t>
            </a:r>
            <a:r>
              <a:rPr lang="en-US" sz="1600" b="0" dirty="0"/>
              <a:t>a CO detector in your home close to where you sleep. </a:t>
            </a:r>
            <a:endParaRPr lang="en-US" sz="1600" b="0" dirty="0" smtClean="0"/>
          </a:p>
          <a:p>
            <a:pPr lvl="1"/>
            <a:r>
              <a:rPr lang="en-US" sz="1600" b="0" dirty="0" smtClean="0"/>
              <a:t>This </a:t>
            </a:r>
            <a:r>
              <a:rPr lang="en-US" sz="1600" b="0" dirty="0"/>
              <a:t>detector will emit a loud sound, alerting you if there are unsafe levels of carbon monoxide in the building.</a:t>
            </a:r>
          </a:p>
          <a:p>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7855" b="16833"/>
          <a:stretch/>
        </p:blipFill>
        <p:spPr>
          <a:xfrm>
            <a:off x="2195736" y="2564904"/>
            <a:ext cx="4778609" cy="1755576"/>
          </a:xfrm>
          <a:prstGeom prst="rect">
            <a:avLst/>
          </a:prstGeom>
        </p:spPr>
      </p:pic>
    </p:spTree>
    <p:extLst>
      <p:ext uri="{BB962C8B-B14F-4D97-AF65-F5344CB8AC3E}">
        <p14:creationId xmlns:p14="http://schemas.microsoft.com/office/powerpoint/2010/main" val="1283977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Clothes on Fire</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3567634"/>
            <a:ext cx="8568952" cy="2959273"/>
          </a:xfrm>
        </p:spPr>
        <p:txBody>
          <a:bodyPr/>
          <a:lstStyle/>
          <a:p>
            <a:r>
              <a:rPr lang="en-US" sz="1800" dirty="0" smtClean="0"/>
              <a:t>A </a:t>
            </a:r>
            <a:r>
              <a:rPr lang="en-US" sz="1800" dirty="0"/>
              <a:t>person whose clothes are on fire should immediately stop, drop, and roll:</a:t>
            </a:r>
          </a:p>
          <a:p>
            <a:pPr lvl="1"/>
            <a:r>
              <a:rPr lang="en-US" sz="1600" b="0" dirty="0"/>
              <a:t>Stop: Running adds oxygen to the fire and could cause the flames to spread. Immediately freeze in place.</a:t>
            </a:r>
          </a:p>
          <a:p>
            <a:pPr lvl="1"/>
            <a:r>
              <a:rPr lang="en-US" sz="1600" b="0" dirty="0"/>
              <a:t>Drop: Gently bring yourself to the ground to avoid further injury. Spread yourself out lengthwise so that a large portion of your body is in contact with the ground.</a:t>
            </a:r>
          </a:p>
          <a:p>
            <a:pPr lvl="1"/>
            <a:r>
              <a:rPr lang="en-US" sz="1600" b="0" dirty="0"/>
              <a:t>Roll: While covering your face with your hands, roll side to side in a motion that will smother the flames. Continue until the fire is completely extinguished.</a:t>
            </a:r>
          </a:p>
          <a:p>
            <a:r>
              <a:rPr lang="en-US" sz="1800" dirty="0" smtClean="0"/>
              <a:t>If </a:t>
            </a:r>
            <a:r>
              <a:rPr lang="en-US" sz="1800" dirty="0"/>
              <a:t>you witness this type of emergency, help to extinguish the fire if you have water or a non-flammable safety blanket on hand. </a:t>
            </a:r>
            <a:endParaRPr lang="en-US" sz="1800" dirty="0" smtClean="0"/>
          </a:p>
          <a:p>
            <a:r>
              <a:rPr lang="en-US" sz="1800" dirty="0" smtClean="0"/>
              <a:t>Seek </a:t>
            </a:r>
            <a:r>
              <a:rPr lang="en-US" sz="1800" dirty="0"/>
              <a:t>emergency medical attention </a:t>
            </a:r>
            <a:r>
              <a:rPr lang="en-US" sz="1800" dirty="0" smtClean="0"/>
              <a:t>immediately.</a:t>
            </a:r>
            <a:endParaRPr lang="en-US" sz="1800" dirty="0"/>
          </a:p>
          <a:p>
            <a:endParaRPr lang="en-US" dirty="0"/>
          </a:p>
        </p:txBody>
      </p:sp>
      <p:pic>
        <p:nvPicPr>
          <p:cNvPr id="6" name="Picture 5"/>
          <p:cNvPicPr>
            <a:picLocks noChangeAspect="1"/>
          </p:cNvPicPr>
          <p:nvPr/>
        </p:nvPicPr>
        <p:blipFill>
          <a:blip r:embed="rId2"/>
          <a:stretch>
            <a:fillRect/>
          </a:stretch>
        </p:blipFill>
        <p:spPr>
          <a:xfrm>
            <a:off x="1801224" y="1268760"/>
            <a:ext cx="5469544" cy="2160240"/>
          </a:xfrm>
          <a:prstGeom prst="rect">
            <a:avLst/>
          </a:prstGeom>
        </p:spPr>
      </p:pic>
    </p:spTree>
    <p:extLst>
      <p:ext uri="{BB962C8B-B14F-4D97-AF65-F5344CB8AC3E}">
        <p14:creationId xmlns:p14="http://schemas.microsoft.com/office/powerpoint/2010/main" val="1422982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Drowning Using Non-Swimming Rescues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268760"/>
            <a:ext cx="8496944" cy="4970115"/>
          </a:xfrm>
        </p:spPr>
        <p:txBody>
          <a:bodyPr/>
          <a:lstStyle/>
          <a:p>
            <a:r>
              <a:rPr lang="en-US" sz="1800" dirty="0" smtClean="0"/>
              <a:t>If you see someone who is in the water and needs help, use a reaching, throwing or rowing assist to help the victim.</a:t>
            </a:r>
          </a:p>
          <a:p>
            <a:r>
              <a:rPr lang="en-US" sz="1800" dirty="0" smtClean="0"/>
              <a:t>You should never endanger yourself by going into the water and swimming out to the victim unless you are trained to do so.</a:t>
            </a:r>
            <a:endParaRPr lang="en-US" sz="1800" dirty="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2636912"/>
            <a:ext cx="5108076" cy="3933056"/>
          </a:xfrm>
          <a:prstGeom prst="rect">
            <a:avLst/>
          </a:prstGeom>
        </p:spPr>
      </p:pic>
    </p:spTree>
    <p:extLst>
      <p:ext uri="{BB962C8B-B14F-4D97-AF65-F5344CB8AC3E}">
        <p14:creationId xmlns:p14="http://schemas.microsoft.com/office/powerpoint/2010/main" val="2193791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Drowning Using Non-Swimming Rescues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268760"/>
            <a:ext cx="4896545" cy="5040560"/>
          </a:xfrm>
        </p:spPr>
        <p:txBody>
          <a:bodyPr/>
          <a:lstStyle/>
          <a:p>
            <a:r>
              <a:rPr lang="en-US" sz="2000" dirty="0" smtClean="0"/>
              <a:t>Reaching Rescue</a:t>
            </a:r>
          </a:p>
          <a:p>
            <a:pPr lvl="1"/>
            <a:r>
              <a:rPr lang="en-US" sz="1600" b="0" dirty="0" smtClean="0"/>
              <a:t>Reach with anything you can: your leg or arm, a broom, branch, paddle, pole.</a:t>
            </a:r>
          </a:p>
          <a:p>
            <a:pPr lvl="1"/>
            <a:r>
              <a:rPr lang="en-US" sz="1600" b="0" dirty="0" smtClean="0"/>
              <a:t>Lying down on or otherwise bracing yourself from a dock or solid ground, reach to the victim with something that can be grabbed onto.</a:t>
            </a:r>
          </a:p>
          <a:p>
            <a:pPr lvl="1"/>
            <a:r>
              <a:rPr lang="en-US" sz="1600" b="0" dirty="0" smtClean="0"/>
              <a:t>Pull the person to shore. </a:t>
            </a:r>
            <a:endParaRPr lang="en-US" sz="1600" b="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412776"/>
            <a:ext cx="3563888" cy="200468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0090" y="3561479"/>
            <a:ext cx="3547886" cy="1995686"/>
          </a:xfrm>
          <a:prstGeom prst="rect">
            <a:avLst/>
          </a:prstGeom>
        </p:spPr>
      </p:pic>
    </p:spTree>
    <p:extLst>
      <p:ext uri="{BB962C8B-B14F-4D97-AF65-F5344CB8AC3E}">
        <p14:creationId xmlns:p14="http://schemas.microsoft.com/office/powerpoint/2010/main" val="3725895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Drowning Using Non-Swimming Rescues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268760"/>
            <a:ext cx="4608513" cy="4970115"/>
          </a:xfrm>
        </p:spPr>
        <p:txBody>
          <a:bodyPr/>
          <a:lstStyle/>
          <a:p>
            <a:r>
              <a:rPr lang="en-US" sz="2000" dirty="0" smtClean="0"/>
              <a:t>Throwing Rescue</a:t>
            </a:r>
          </a:p>
          <a:p>
            <a:pPr lvl="1"/>
            <a:r>
              <a:rPr lang="en-US" sz="1600" b="0" dirty="0" smtClean="0"/>
              <a:t>Throw help to a victim if the person is out of reach.</a:t>
            </a:r>
          </a:p>
          <a:p>
            <a:pPr lvl="1"/>
            <a:r>
              <a:rPr lang="en-US" sz="1600" b="0" dirty="0" smtClean="0"/>
              <a:t>Most protected beaches and pools have ring buoys attached to a line ready for use.</a:t>
            </a:r>
          </a:p>
          <a:p>
            <a:pPr lvl="1"/>
            <a:r>
              <a:rPr lang="en-US" sz="1600" b="0" dirty="0" smtClean="0"/>
              <a:t>Anything that floats well enough to support someone will help, even if it doesn’t have a line attached – life jackets, float cushions, inner tubes, kickboards, empty water jugs, coolers, etc.</a:t>
            </a:r>
            <a:endParaRPr lang="en-US" sz="1600" b="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379" y="1268761"/>
            <a:ext cx="3160942" cy="203203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379" y="3356991"/>
            <a:ext cx="3160942" cy="2423389"/>
          </a:xfrm>
          <a:prstGeom prst="rect">
            <a:avLst/>
          </a:prstGeom>
        </p:spPr>
      </p:pic>
    </p:spTree>
    <p:extLst>
      <p:ext uri="{BB962C8B-B14F-4D97-AF65-F5344CB8AC3E}">
        <p14:creationId xmlns:p14="http://schemas.microsoft.com/office/powerpoint/2010/main" val="4533866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Drowning Using Non-Swimming Rescues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268760"/>
            <a:ext cx="5112569" cy="4970115"/>
          </a:xfrm>
        </p:spPr>
        <p:txBody>
          <a:bodyPr/>
          <a:lstStyle/>
          <a:p>
            <a:r>
              <a:rPr lang="en-US" sz="2000" dirty="0" smtClean="0"/>
              <a:t>Rowing Rescue</a:t>
            </a:r>
          </a:p>
          <a:p>
            <a:pPr lvl="1"/>
            <a:r>
              <a:rPr lang="en-US" sz="1600" b="0" dirty="0" smtClean="0"/>
              <a:t>Row to a person in trouble if you cannot reach or throw help.</a:t>
            </a:r>
          </a:p>
          <a:p>
            <a:pPr lvl="1"/>
            <a:r>
              <a:rPr lang="en-US" sz="1600" b="0" dirty="0" smtClean="0"/>
              <a:t>When you get near the victim, row backward to the victim to allow the person to grasp the back of the boat.</a:t>
            </a:r>
          </a:p>
          <a:p>
            <a:pPr lvl="1"/>
            <a:r>
              <a:rPr lang="en-US" sz="1600" b="0" dirty="0" smtClean="0"/>
              <a:t>Once the person has calmed down, decide whether to tow the person a short distance to shore or to carefully help the person aboard over the back end of the boat.</a:t>
            </a:r>
            <a:endParaRPr lang="en-US" sz="1600" b="0"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484784"/>
            <a:ext cx="3048000" cy="3048000"/>
          </a:xfrm>
          <a:prstGeom prst="rect">
            <a:avLst/>
          </a:prstGeom>
        </p:spPr>
      </p:pic>
    </p:spTree>
    <p:extLst>
      <p:ext uri="{BB962C8B-B14F-4D97-AF65-F5344CB8AC3E}">
        <p14:creationId xmlns:p14="http://schemas.microsoft.com/office/powerpoint/2010/main" val="3326056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Ice Rescues</a:t>
            </a:r>
            <a:endParaRPr lang="en-US" b="0" dirty="0">
              <a:effectLst>
                <a:outerShdw blurRad="38100" dist="38100" dir="2700000" algn="tl">
                  <a:srgbClr val="000000">
                    <a:alpha val="43137"/>
                  </a:srgbClr>
                </a:outerShdw>
              </a:effectLst>
            </a:endParaRPr>
          </a:p>
        </p:txBody>
      </p:sp>
      <p:sp>
        <p:nvSpPr>
          <p:cNvPr id="6" name="Content Placeholder 5"/>
          <p:cNvSpPr>
            <a:spLocks noGrp="1"/>
          </p:cNvSpPr>
          <p:nvPr>
            <p:ph idx="1"/>
          </p:nvPr>
        </p:nvSpPr>
        <p:spPr>
          <a:xfrm>
            <a:off x="251521" y="1268760"/>
            <a:ext cx="5184575" cy="5256584"/>
          </a:xfrm>
        </p:spPr>
        <p:txBody>
          <a:bodyPr/>
          <a:lstStyle/>
          <a:p>
            <a:r>
              <a:rPr lang="en-US" sz="1800" dirty="0" smtClean="0"/>
              <a:t>Reach out to the person with a pole, tree branch, ladder – anything that will reach. Push it over the ice so that the person can grab it. </a:t>
            </a:r>
          </a:p>
          <a:p>
            <a:r>
              <a:rPr lang="en-US" sz="1800" dirty="0" smtClean="0"/>
              <a:t>Throw a rope to the person if you can. Put a loop (bowline) in the end of the rope so the victim can slip it over themselves.</a:t>
            </a:r>
          </a:p>
          <a:p>
            <a:r>
              <a:rPr lang="en-US" sz="1800" dirty="0" smtClean="0"/>
              <a:t>If you cannot reach or throw, move spread-eagle over the ice and wiggle your way to the person. Once you get closer, reach to the person with something long. You want to go out on the ice as little as possible.</a:t>
            </a:r>
          </a:p>
          <a:p>
            <a:r>
              <a:rPr lang="en-US" sz="1800" dirty="0" smtClean="0"/>
              <a:t>After you rescue someone from ice water, get them indoors right away. Hypothermia can create another emergency.</a:t>
            </a:r>
            <a:endParaRPr lang="en-US" sz="1800" dirty="0"/>
          </a:p>
        </p:txBody>
      </p:sp>
      <p:pic>
        <p:nvPicPr>
          <p:cNvPr id="9" name="Picture 8"/>
          <p:cNvPicPr>
            <a:picLocks noChangeAspect="1"/>
          </p:cNvPicPr>
          <p:nvPr/>
        </p:nvPicPr>
        <p:blipFill rotWithShape="1">
          <a:blip r:embed="rId2"/>
          <a:srcRect t="8408"/>
          <a:stretch/>
        </p:blipFill>
        <p:spPr>
          <a:xfrm>
            <a:off x="5724127" y="1268760"/>
            <a:ext cx="2837839" cy="1707798"/>
          </a:xfrm>
          <a:prstGeom prst="rect">
            <a:avLst/>
          </a:prstGeom>
        </p:spPr>
      </p:pic>
      <p:pic>
        <p:nvPicPr>
          <p:cNvPr id="11" name="Picture 10"/>
          <p:cNvPicPr>
            <a:picLocks noChangeAspect="1"/>
          </p:cNvPicPr>
          <p:nvPr/>
        </p:nvPicPr>
        <p:blipFill>
          <a:blip r:embed="rId3"/>
          <a:stretch>
            <a:fillRect/>
          </a:stretch>
        </p:blipFill>
        <p:spPr>
          <a:xfrm>
            <a:off x="5724127" y="3029958"/>
            <a:ext cx="2837839" cy="14945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0311" t="28738" r="10311" b="14562"/>
          <a:stretch/>
        </p:blipFill>
        <p:spPr>
          <a:xfrm>
            <a:off x="5724127" y="4585924"/>
            <a:ext cx="2843519" cy="1624868"/>
          </a:xfrm>
          <a:prstGeom prst="rect">
            <a:avLst/>
          </a:prstGeom>
        </p:spPr>
      </p:pic>
    </p:spTree>
    <p:extLst>
      <p:ext uri="{BB962C8B-B14F-4D97-AF65-F5344CB8AC3E}">
        <p14:creationId xmlns:p14="http://schemas.microsoft.com/office/powerpoint/2010/main" val="4234617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4</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sz="1600" dirty="0">
                <a:solidFill>
                  <a:schemeClr val="tx2"/>
                </a:solidFill>
              </a:rPr>
              <a:t>Show three ways of attracting and communicating with rescue planes/aircraft.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6592" y="2204864"/>
            <a:ext cx="4572000" cy="3429000"/>
          </a:xfrm>
          <a:prstGeom prst="rect">
            <a:avLst/>
          </a:prstGeom>
        </p:spPr>
      </p:pic>
    </p:spTree>
    <p:extLst>
      <p:ext uri="{BB962C8B-B14F-4D97-AF65-F5344CB8AC3E}">
        <p14:creationId xmlns:p14="http://schemas.microsoft.com/office/powerpoint/2010/main" val="342099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973138" y="1195388"/>
            <a:ext cx="6696075" cy="4578350"/>
          </a:xfrm>
        </p:spPr>
        <p:txBody>
          <a:bodyPr/>
          <a:lstStyle/>
          <a:p>
            <a:pPr marL="457200" lvl="1" indent="-342900">
              <a:buFont typeface="+mj-lt"/>
              <a:buAutoNum type="arabicPeriod" startAt="2"/>
            </a:pPr>
            <a:r>
              <a:rPr lang="en-US" sz="1600" b="0" dirty="0"/>
              <a:t>Do the following: </a:t>
            </a:r>
          </a:p>
          <a:p>
            <a:pPr marL="800100" lvl="1" indent="-342900">
              <a:buFont typeface="+mj-lt"/>
              <a:buAutoNum type="alphaLcPeriod" startAt="3"/>
            </a:pPr>
            <a:r>
              <a:rPr lang="en-US" sz="1600" b="0" dirty="0"/>
              <a:t>Meet with and teach your family how to get or build a kit, make a plan, and be informed for the situations on the chart you created for requirement 2b. Complete a family plan. Then meet with your counselor and report on your family meeting, discuss their responses, and share your family plan.</a:t>
            </a:r>
          </a:p>
          <a:p>
            <a:pPr>
              <a:buFont typeface="+mj-lt"/>
              <a:buAutoNum type="arabicPeriod" startAt="3"/>
            </a:pPr>
            <a:r>
              <a:rPr lang="en-US" sz="1600" dirty="0" smtClean="0"/>
              <a:t>Show </a:t>
            </a:r>
            <a:r>
              <a:rPr lang="en-US" sz="1600" dirty="0"/>
              <a:t>how you could safely save a person from the following:</a:t>
            </a:r>
          </a:p>
          <a:p>
            <a:pPr lvl="1">
              <a:buFont typeface="+mj-lt"/>
              <a:buAutoNum type="alphaLcPeriod"/>
            </a:pPr>
            <a:r>
              <a:rPr lang="en-US" sz="1600" b="0" dirty="0"/>
              <a:t>Touching a live household electric wire. </a:t>
            </a:r>
          </a:p>
          <a:p>
            <a:pPr lvl="1">
              <a:buFont typeface="+mj-lt"/>
              <a:buAutoNum type="alphaLcPeriod"/>
            </a:pPr>
            <a:r>
              <a:rPr lang="en-US" sz="1600" b="0" dirty="0"/>
              <a:t>A structure filled with carbon monoxide</a:t>
            </a:r>
          </a:p>
          <a:p>
            <a:pPr lvl="1">
              <a:buFont typeface="+mj-lt"/>
              <a:buAutoNum type="alphaLcPeriod"/>
            </a:pPr>
            <a:r>
              <a:rPr lang="en-US" sz="1600" b="0" dirty="0"/>
              <a:t>Clothes on fire. </a:t>
            </a:r>
          </a:p>
          <a:p>
            <a:pPr lvl="1">
              <a:buFont typeface="+mj-lt"/>
              <a:buAutoNum type="alphaLcPeriod"/>
            </a:pPr>
            <a:r>
              <a:rPr lang="en-US" sz="1600" b="0" dirty="0"/>
              <a:t>Drowning using nonswimming rescues (including accidents on ice).</a:t>
            </a:r>
          </a:p>
          <a:p>
            <a:pPr>
              <a:buFont typeface="+mj-lt"/>
              <a:buAutoNum type="arabicPeriod" startAt="3"/>
            </a:pPr>
            <a:r>
              <a:rPr lang="en-US" sz="1600" dirty="0"/>
              <a:t>Show three ways of attracting and communicating with rescue planes/aircraft</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
        <p:nvSpPr>
          <p:cNvPr id="6"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2646870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Signal a Rescue Aircraft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196753"/>
            <a:ext cx="8424936" cy="1944216"/>
          </a:xfrm>
        </p:spPr>
        <p:txBody>
          <a:bodyPr/>
          <a:lstStyle/>
          <a:p>
            <a:r>
              <a:rPr lang="en-US" sz="1800" dirty="0"/>
              <a:t>There are many different ways you can attract the attention of a passing aircraft when lost in the wilderness. </a:t>
            </a:r>
            <a:endParaRPr lang="en-US" sz="1800" dirty="0" smtClean="0"/>
          </a:p>
          <a:p>
            <a:r>
              <a:rPr lang="en-US" sz="1800" dirty="0" smtClean="0"/>
              <a:t>Some methods </a:t>
            </a:r>
            <a:r>
              <a:rPr lang="en-US" sz="1800" dirty="0"/>
              <a:t>include signal fires, mirrors to reflect light, and large distress signals drawn on the ground. </a:t>
            </a:r>
          </a:p>
          <a:p>
            <a:r>
              <a:rPr lang="en-US" sz="1800" dirty="0" smtClean="0"/>
              <a:t>Click on the picture below to watch a video on various </a:t>
            </a:r>
            <a:r>
              <a:rPr lang="en-US" sz="1800" dirty="0"/>
              <a:t>ways to signal a rescue </a:t>
            </a:r>
            <a:r>
              <a:rPr lang="en-US" sz="1800" dirty="0" smtClean="0"/>
              <a:t>aircraft.</a:t>
            </a:r>
            <a:endParaRPr lang="en-US" sz="1800" dirty="0"/>
          </a:p>
          <a:p>
            <a:endParaRPr lang="en-US" dirty="0"/>
          </a:p>
        </p:txBody>
      </p:sp>
      <p:pic>
        <p:nvPicPr>
          <p:cNvPr id="4" name="Picture 3">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12740" b="13368"/>
          <a:stretch/>
        </p:blipFill>
        <p:spPr>
          <a:xfrm>
            <a:off x="2339752" y="3140968"/>
            <a:ext cx="4937484" cy="2736304"/>
          </a:xfrm>
          <a:prstGeom prst="rect">
            <a:avLst/>
          </a:prstGeom>
        </p:spPr>
      </p:pic>
    </p:spTree>
    <p:extLst>
      <p:ext uri="{BB962C8B-B14F-4D97-AF65-F5344CB8AC3E}">
        <p14:creationId xmlns:p14="http://schemas.microsoft.com/office/powerpoint/2010/main" val="573811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Plane Signals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268761"/>
            <a:ext cx="7921947" cy="2304256"/>
          </a:xfrm>
        </p:spPr>
        <p:txBody>
          <a:bodyPr/>
          <a:lstStyle/>
          <a:p>
            <a:r>
              <a:rPr lang="en-US" sz="2000" dirty="0" smtClean="0"/>
              <a:t>Three of anything – visual or audible – repeated at regular intervals is a distress signal.</a:t>
            </a:r>
          </a:p>
          <a:p>
            <a:pPr lvl="1"/>
            <a:r>
              <a:rPr lang="en-US" sz="1600" b="0" dirty="0" smtClean="0"/>
              <a:t>Three fires arranged in a tringle convey a universal SOS. </a:t>
            </a:r>
          </a:p>
          <a:p>
            <a:pPr lvl="1"/>
            <a:r>
              <a:rPr lang="en-US" sz="1600" b="0" dirty="0" smtClean="0"/>
              <a:t>Build fires in an open area where they can be seen. </a:t>
            </a:r>
          </a:p>
          <a:p>
            <a:pPr lvl="1"/>
            <a:r>
              <a:rPr lang="en-US" sz="1600" b="0" dirty="0" smtClean="0"/>
              <a:t>Keep a pile of fuel (brush, twigs, leaves) nearby so that you can quickly make the fires bigger. </a:t>
            </a:r>
          </a:p>
          <a:p>
            <a:pPr lvl="1"/>
            <a:r>
              <a:rPr lang="en-US" sz="1600" b="0" dirty="0" smtClean="0"/>
              <a:t>During the day, use green wood, or damp leaves to produce visible smoke.</a:t>
            </a:r>
            <a:endParaRPr lang="en-US" sz="1600" b="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331" y="3682206"/>
            <a:ext cx="3519048" cy="25459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01" y="3682206"/>
            <a:ext cx="3391263" cy="2545978"/>
          </a:xfrm>
          <a:prstGeom prst="rect">
            <a:avLst/>
          </a:prstGeom>
        </p:spPr>
      </p:pic>
    </p:spTree>
    <p:extLst>
      <p:ext uri="{BB962C8B-B14F-4D97-AF65-F5344CB8AC3E}">
        <p14:creationId xmlns:p14="http://schemas.microsoft.com/office/powerpoint/2010/main" val="1131045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effectLst>
                  <a:outerShdw blurRad="38100" dist="38100" dir="2700000" algn="tl">
                    <a:srgbClr val="000000">
                      <a:alpha val="43137"/>
                    </a:srgbClr>
                  </a:outerShdw>
                </a:effectLst>
              </a:rPr>
              <a:t>Plane Signals</a:t>
            </a:r>
          </a:p>
        </p:txBody>
      </p:sp>
      <p:sp>
        <p:nvSpPr>
          <p:cNvPr id="3" name="Content Placeholder 2"/>
          <p:cNvSpPr>
            <a:spLocks noGrp="1"/>
          </p:cNvSpPr>
          <p:nvPr>
            <p:ph idx="1"/>
          </p:nvPr>
        </p:nvSpPr>
        <p:spPr>
          <a:xfrm>
            <a:off x="323528" y="1196752"/>
            <a:ext cx="5112567" cy="5328592"/>
          </a:xfrm>
        </p:spPr>
        <p:txBody>
          <a:bodyPr/>
          <a:lstStyle/>
          <a:p>
            <a:pPr marL="0" indent="0">
              <a:buNone/>
            </a:pPr>
            <a:r>
              <a:rPr lang="en-US" sz="2000" dirty="0"/>
              <a:t>How to Use a Signal </a:t>
            </a:r>
            <a:r>
              <a:rPr lang="en-US" sz="2000" dirty="0" smtClean="0"/>
              <a:t>Mirror</a:t>
            </a:r>
            <a:endParaRPr lang="en-US" sz="2000" dirty="0"/>
          </a:p>
          <a:p>
            <a:pPr>
              <a:buFont typeface="+mj-lt"/>
              <a:buAutoNum type="arabicPeriod"/>
            </a:pPr>
            <a:r>
              <a:rPr lang="en-US" sz="1600" dirty="0" smtClean="0"/>
              <a:t>Facing </a:t>
            </a:r>
            <a:r>
              <a:rPr lang="en-US" sz="1600" dirty="0"/>
              <a:t>the sun, place the mirror next to your eye—or, if it has a sight, hold the mirror right up to your eye to peep through the hole—and then look toward the sun.</a:t>
            </a:r>
          </a:p>
          <a:p>
            <a:pPr>
              <a:buFont typeface="+mj-lt"/>
              <a:buAutoNum type="arabicPeriod"/>
            </a:pPr>
            <a:r>
              <a:rPr lang="en-US" sz="1600" dirty="0" smtClean="0"/>
              <a:t>Stretch </a:t>
            </a:r>
            <a:r>
              <a:rPr lang="en-US" sz="1600" dirty="0"/>
              <a:t>out your other arm in front of you and tilt your head down until you can see the reflection of the mirror on your hand</a:t>
            </a:r>
            <a:r>
              <a:rPr lang="en-US" sz="1600" dirty="0" smtClean="0"/>
              <a:t>.</a:t>
            </a:r>
          </a:p>
          <a:p>
            <a:pPr>
              <a:buFont typeface="+mj-lt"/>
              <a:buAutoNum type="arabicPeriod"/>
            </a:pPr>
            <a:r>
              <a:rPr lang="en-US" sz="1600" dirty="0" smtClean="0"/>
              <a:t>Spread </a:t>
            </a:r>
            <a:r>
              <a:rPr lang="en-US" sz="1600" dirty="0"/>
              <a:t>open two fingers to create a V and guide the reflected light between them. Keep a small portion of the reflection visible on your fingers so you know it’s there.</a:t>
            </a:r>
          </a:p>
          <a:p>
            <a:pPr>
              <a:buFont typeface="+mj-lt"/>
              <a:buAutoNum type="arabicPeriod"/>
            </a:pPr>
            <a:r>
              <a:rPr lang="en-US" sz="1600" dirty="0" smtClean="0"/>
              <a:t>Place </a:t>
            </a:r>
            <a:r>
              <a:rPr lang="en-US" sz="1600" dirty="0"/>
              <a:t>your target between your two spread-out fingers while angling the mirror so that the reflected light remains between them.</a:t>
            </a:r>
          </a:p>
          <a:p>
            <a:pPr>
              <a:buFont typeface="+mj-lt"/>
              <a:buAutoNum type="arabicPeriod"/>
            </a:pPr>
            <a:r>
              <a:rPr lang="en-US" sz="1600" dirty="0" smtClean="0"/>
              <a:t>Once </a:t>
            </a:r>
            <a:r>
              <a:rPr lang="en-US" sz="1600" dirty="0"/>
              <a:t>the directed light is fixed on your target, flash the mirror up and down three times quickly. Three represents the universal distress signal, and flashing is also more attention-grabbing than direct light</a:t>
            </a:r>
            <a:r>
              <a:rPr lang="en-US" sz="1600" dirty="0" smtClean="0"/>
              <a:t>.</a:t>
            </a:r>
          </a:p>
          <a:p>
            <a:pPr>
              <a:buFont typeface="+mj-lt"/>
              <a:buAutoNum type="arabicPeriod"/>
            </a:pPr>
            <a:endParaRPr lang="en-US" sz="1400" dirty="0"/>
          </a:p>
          <a:p>
            <a:pPr>
              <a:buFont typeface="+mj-lt"/>
              <a:buAutoNum type="arabicPeriod"/>
            </a:pPr>
            <a:endParaRPr lang="en-US" sz="1400" dirty="0"/>
          </a:p>
        </p:txBody>
      </p:sp>
      <p:pic>
        <p:nvPicPr>
          <p:cNvPr id="8" name="Picture 7"/>
          <p:cNvPicPr>
            <a:picLocks noChangeAspect="1"/>
          </p:cNvPicPr>
          <p:nvPr/>
        </p:nvPicPr>
        <p:blipFill>
          <a:blip r:embed="rId2"/>
          <a:stretch>
            <a:fillRect/>
          </a:stretch>
        </p:blipFill>
        <p:spPr>
          <a:xfrm>
            <a:off x="5543600" y="1340768"/>
            <a:ext cx="3456384" cy="2592288"/>
          </a:xfrm>
          <a:prstGeom prst="rect">
            <a:avLst/>
          </a:prstGeom>
        </p:spPr>
      </p:pic>
    </p:spTree>
    <p:extLst>
      <p:ext uri="{BB962C8B-B14F-4D97-AF65-F5344CB8AC3E}">
        <p14:creationId xmlns:p14="http://schemas.microsoft.com/office/powerpoint/2010/main" val="33089059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Ground to Air Symbols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196752"/>
            <a:ext cx="5616623" cy="5042123"/>
          </a:xfrm>
        </p:spPr>
        <p:txBody>
          <a:bodyPr/>
          <a:lstStyle/>
          <a:p>
            <a:r>
              <a:rPr lang="en-US" sz="2000" dirty="0" smtClean="0"/>
              <a:t>Ground-level symbols can attract an aircraft and communicate with the pilot.</a:t>
            </a:r>
          </a:p>
          <a:p>
            <a:r>
              <a:rPr lang="en-US" sz="2000" dirty="0" smtClean="0"/>
              <a:t>Make the symbols with strips of cloth, rocks, or branches.</a:t>
            </a:r>
          </a:p>
          <a:p>
            <a:r>
              <a:rPr lang="en-US" sz="2000" dirty="0" smtClean="0"/>
              <a:t>Use any available material that will contrast with the background.</a:t>
            </a:r>
          </a:p>
          <a:p>
            <a:r>
              <a:rPr lang="en-US" sz="2000" dirty="0" smtClean="0"/>
              <a:t>Make the symbols big – 10 feet wide or wider – in an open area where they can be seen.</a:t>
            </a:r>
          </a:p>
          <a:p>
            <a:r>
              <a:rPr lang="en-US" sz="2000" dirty="0" smtClean="0"/>
              <a:t>When is doubt, use the international distress symbol, SOS.</a:t>
            </a:r>
            <a:endParaRPr lang="en-US" sz="2000" dirty="0"/>
          </a:p>
        </p:txBody>
      </p:sp>
      <p:pic>
        <p:nvPicPr>
          <p:cNvPr id="6" name="Picture 5"/>
          <p:cNvPicPr>
            <a:picLocks noChangeAspect="1"/>
          </p:cNvPicPr>
          <p:nvPr/>
        </p:nvPicPr>
        <p:blipFill>
          <a:blip r:embed="rId2"/>
          <a:stretch>
            <a:fillRect/>
          </a:stretch>
        </p:blipFill>
        <p:spPr>
          <a:xfrm>
            <a:off x="6084168" y="1268760"/>
            <a:ext cx="2930674" cy="332637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4653136"/>
            <a:ext cx="3240360" cy="1837654"/>
          </a:xfrm>
          <a:prstGeom prst="rect">
            <a:avLst/>
          </a:prstGeom>
        </p:spPr>
      </p:pic>
    </p:spTree>
    <p:extLst>
      <p:ext uri="{BB962C8B-B14F-4D97-AF65-F5344CB8AC3E}">
        <p14:creationId xmlns:p14="http://schemas.microsoft.com/office/powerpoint/2010/main" val="4041831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5</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sz="1600" dirty="0">
                <a:solidFill>
                  <a:schemeClr val="tx2"/>
                </a:solidFill>
              </a:rPr>
              <a:t>With another person, show a good way to transport an injured person out of a remote and/or rugged area, conserving the energy of rescuers while ensuring the well-being and protection of the injured person.</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0018" y="2536825"/>
            <a:ext cx="2667353" cy="3556471"/>
          </a:xfrm>
          <a:prstGeom prst="rect">
            <a:avLst/>
          </a:prstGeom>
        </p:spPr>
      </p:pic>
    </p:spTree>
    <p:extLst>
      <p:ext uri="{BB962C8B-B14F-4D97-AF65-F5344CB8AC3E}">
        <p14:creationId xmlns:p14="http://schemas.microsoft.com/office/powerpoint/2010/main" val="39610260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1: </a:t>
            </a:r>
            <a:r>
              <a:rPr lang="en-US" b="0" dirty="0">
                <a:effectLst>
                  <a:outerShdw blurRad="38100" dist="38100" dir="2700000" algn="tl">
                    <a:srgbClr val="000000">
                      <a:alpha val="43137"/>
                    </a:srgbClr>
                  </a:outerShdw>
                </a:effectLst>
              </a:rPr>
              <a:t>Using the Human </a:t>
            </a:r>
            <a:r>
              <a:rPr lang="en-US" b="0" dirty="0" smtClean="0">
                <a:effectLst>
                  <a:outerShdw blurRad="38100" dist="38100" dir="2700000" algn="tl">
                    <a:srgbClr val="000000">
                      <a:alpha val="43137"/>
                    </a:srgbClr>
                  </a:outerShdw>
                </a:effectLst>
              </a:rPr>
              <a:t>Crutch</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7" y="1268760"/>
            <a:ext cx="4536504" cy="4970115"/>
          </a:xfrm>
        </p:spPr>
        <p:txBody>
          <a:bodyPr/>
          <a:lstStyle/>
          <a:p>
            <a:pPr marL="457200" indent="-457200">
              <a:buFont typeface="+mj-lt"/>
              <a:buAutoNum type="arabicPeriod"/>
            </a:pPr>
            <a:r>
              <a:rPr lang="en-US" sz="2000" dirty="0"/>
              <a:t>Assist the injured person to his feet. </a:t>
            </a:r>
            <a:endParaRPr lang="en-US" sz="2000" dirty="0" smtClean="0"/>
          </a:p>
          <a:p>
            <a:pPr lvl="1"/>
            <a:r>
              <a:rPr lang="en-US" sz="1600" b="0" dirty="0" smtClean="0"/>
              <a:t>Once </a:t>
            </a:r>
            <a:r>
              <a:rPr lang="en-US" sz="1600" b="0" dirty="0"/>
              <a:t>the injured person is ready and able, help the person to stand up. </a:t>
            </a:r>
            <a:endParaRPr lang="en-US" sz="1600" b="0" dirty="0" smtClean="0"/>
          </a:p>
          <a:p>
            <a:pPr lvl="1"/>
            <a:r>
              <a:rPr lang="en-US" sz="1600" b="0" dirty="0" smtClean="0"/>
              <a:t>If </a:t>
            </a:r>
            <a:r>
              <a:rPr lang="en-US" sz="1600" b="0" dirty="0"/>
              <a:t>not, lift the person to his feet by grasping clothing </a:t>
            </a:r>
            <a:r>
              <a:rPr lang="en-US" sz="1600" b="0" dirty="0" smtClean="0"/>
              <a:t>items.</a:t>
            </a:r>
            <a:r>
              <a:rPr lang="en-US" sz="1600" b="0" baseline="30000" dirty="0" smtClean="0"/>
              <a:t> </a:t>
            </a:r>
          </a:p>
          <a:p>
            <a:pPr lvl="1"/>
            <a:r>
              <a:rPr lang="en-US" sz="1600" b="0" dirty="0" smtClean="0"/>
              <a:t>Give </a:t>
            </a:r>
            <a:r>
              <a:rPr lang="en-US" sz="1600" b="0" dirty="0"/>
              <a:t>the person as much time as he needs to stand up, as long as there isn't any other immediate danger. </a:t>
            </a:r>
            <a:endParaRPr lang="en-US" sz="1600" b="0" dirty="0" smtClean="0"/>
          </a:p>
          <a:p>
            <a:pPr lvl="1"/>
            <a:r>
              <a:rPr lang="en-US" sz="1600" b="0" dirty="0" smtClean="0"/>
              <a:t>As </a:t>
            </a:r>
            <a:r>
              <a:rPr lang="en-US" sz="1600" b="0" dirty="0"/>
              <a:t>with sitting, this can help stabilize his blood pressure and help prevent unnecessary </a:t>
            </a:r>
            <a:r>
              <a:rPr lang="en-US" sz="1600" b="0" dirty="0" smtClean="0"/>
              <a:t>falls.</a:t>
            </a:r>
            <a:r>
              <a:rPr lang="en-US" sz="1600" b="0" baseline="30000" dirty="0" smtClean="0"/>
              <a:t> </a:t>
            </a:r>
            <a:endParaRPr lang="en-US" sz="1600" b="0" dirty="0"/>
          </a:p>
          <a:p>
            <a:pPr lvl="1"/>
            <a:r>
              <a:rPr lang="en-US" sz="1600" b="0" dirty="0"/>
              <a:t>If the person is not able to place either a foot or both his feet on the ground, you may need to offer a little bit more support. </a:t>
            </a:r>
            <a:endParaRPr lang="en-US" sz="1600" b="0" dirty="0" smtClean="0"/>
          </a:p>
          <a:p>
            <a:pPr lvl="1"/>
            <a:r>
              <a:rPr lang="en-US" sz="1600" b="0" dirty="0" smtClean="0"/>
              <a:t>Remove </a:t>
            </a:r>
            <a:r>
              <a:rPr lang="en-US" sz="1600" b="0" dirty="0"/>
              <a:t>as much of the weight from his leg or legs as possible in this case.</a:t>
            </a:r>
          </a:p>
          <a:p>
            <a:pPr lvl="1"/>
            <a:endParaRPr lang="en-US" sz="1600" b="0" dirty="0"/>
          </a:p>
        </p:txBody>
      </p:sp>
      <p:pic>
        <p:nvPicPr>
          <p:cNvPr id="4" name="Picture 3"/>
          <p:cNvPicPr>
            <a:picLocks noChangeAspect="1"/>
          </p:cNvPicPr>
          <p:nvPr/>
        </p:nvPicPr>
        <p:blipFill>
          <a:blip r:embed="rId2"/>
          <a:stretch>
            <a:fillRect/>
          </a:stretch>
        </p:blipFill>
        <p:spPr>
          <a:xfrm>
            <a:off x="4932041" y="1268760"/>
            <a:ext cx="4139175" cy="3104381"/>
          </a:xfrm>
          <a:prstGeom prst="rect">
            <a:avLst/>
          </a:prstGeom>
        </p:spPr>
      </p:pic>
    </p:spTree>
    <p:extLst>
      <p:ext uri="{BB962C8B-B14F-4D97-AF65-F5344CB8AC3E}">
        <p14:creationId xmlns:p14="http://schemas.microsoft.com/office/powerpoint/2010/main" val="33366006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1: </a:t>
            </a:r>
            <a:r>
              <a:rPr lang="en-US" b="0" dirty="0">
                <a:effectLst>
                  <a:outerShdw blurRad="38100" dist="38100" dir="2700000" algn="tl">
                    <a:srgbClr val="000000">
                      <a:alpha val="43137"/>
                    </a:srgbClr>
                  </a:outerShdw>
                </a:effectLst>
              </a:rPr>
              <a:t>Using the Human </a:t>
            </a:r>
            <a:r>
              <a:rPr lang="en-US" b="0" dirty="0" smtClean="0">
                <a:effectLst>
                  <a:outerShdw blurRad="38100" dist="38100" dir="2700000" algn="tl">
                    <a:srgbClr val="000000">
                      <a:alpha val="43137"/>
                    </a:srgbClr>
                  </a:outerShdw>
                </a:effectLst>
              </a:rPr>
              <a:t>Crutch</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428331" y="1196752"/>
            <a:ext cx="4609579" cy="5113337"/>
          </a:xfrm>
        </p:spPr>
        <p:txBody>
          <a:bodyPr/>
          <a:lstStyle/>
          <a:p>
            <a:pPr marL="457200" indent="-457200">
              <a:buFont typeface="+mj-lt"/>
              <a:buAutoNum type="arabicPeriod" startAt="2"/>
            </a:pPr>
            <a:r>
              <a:rPr lang="en-US" sz="2000" dirty="0" smtClean="0"/>
              <a:t>Wrap </a:t>
            </a:r>
            <a:r>
              <a:rPr lang="en-US" sz="2000" dirty="0"/>
              <a:t>your hands around the injured person's waist. </a:t>
            </a:r>
            <a:endParaRPr lang="en-US" sz="2000" dirty="0" smtClean="0"/>
          </a:p>
          <a:p>
            <a:pPr lvl="1"/>
            <a:r>
              <a:rPr lang="en-US" sz="1600" b="0" dirty="0" smtClean="0"/>
              <a:t>Once </a:t>
            </a:r>
            <a:r>
              <a:rPr lang="en-US" sz="1600" b="0" dirty="0"/>
              <a:t>the person is standing, place your hands around the waist of the injured person. </a:t>
            </a:r>
            <a:endParaRPr lang="en-US" sz="1600" b="0" dirty="0" smtClean="0"/>
          </a:p>
          <a:p>
            <a:pPr lvl="1"/>
            <a:r>
              <a:rPr lang="en-US" sz="1600" b="0" dirty="0" smtClean="0"/>
              <a:t>As </a:t>
            </a:r>
            <a:r>
              <a:rPr lang="en-US" sz="1600" b="0" dirty="0"/>
              <a:t>you begin to move out the person, this can add an extra measure of security while assisting the </a:t>
            </a:r>
            <a:r>
              <a:rPr lang="en-US" sz="1600" b="0" dirty="0" smtClean="0"/>
              <a:t>person.</a:t>
            </a:r>
            <a:r>
              <a:rPr lang="en-US" sz="1600" b="0" baseline="30000" dirty="0" smtClean="0"/>
              <a:t> </a:t>
            </a:r>
          </a:p>
          <a:p>
            <a:pPr lvl="1"/>
            <a:r>
              <a:rPr lang="en-US" sz="1600" b="0" dirty="0" smtClean="0"/>
              <a:t>If </a:t>
            </a:r>
            <a:r>
              <a:rPr lang="en-US" sz="1600" b="0" dirty="0"/>
              <a:t>the person is unconscious, grasp her belt or waistband. </a:t>
            </a:r>
            <a:endParaRPr lang="en-US" sz="1600" b="0" dirty="0" smtClean="0"/>
          </a:p>
          <a:p>
            <a:pPr lvl="1"/>
            <a:r>
              <a:rPr lang="en-US" sz="1600" b="0" dirty="0" smtClean="0"/>
              <a:t>Pull </a:t>
            </a:r>
            <a:r>
              <a:rPr lang="en-US" sz="1600" b="0" dirty="0"/>
              <a:t>on it slightly to lift the person's upper body.</a:t>
            </a:r>
          </a:p>
          <a:p>
            <a:endParaRPr lang="en-US" sz="1800" dirty="0"/>
          </a:p>
        </p:txBody>
      </p:sp>
      <p:pic>
        <p:nvPicPr>
          <p:cNvPr id="4" name="Picture 3"/>
          <p:cNvPicPr>
            <a:picLocks noChangeAspect="1"/>
          </p:cNvPicPr>
          <p:nvPr/>
        </p:nvPicPr>
        <p:blipFill>
          <a:blip r:embed="rId2"/>
          <a:stretch>
            <a:fillRect/>
          </a:stretch>
        </p:blipFill>
        <p:spPr>
          <a:xfrm>
            <a:off x="323528" y="1340768"/>
            <a:ext cx="3851143" cy="2888357"/>
          </a:xfrm>
          <a:prstGeom prst="rect">
            <a:avLst/>
          </a:prstGeom>
        </p:spPr>
      </p:pic>
    </p:spTree>
    <p:extLst>
      <p:ext uri="{BB962C8B-B14F-4D97-AF65-F5344CB8AC3E}">
        <p14:creationId xmlns:p14="http://schemas.microsoft.com/office/powerpoint/2010/main" val="4043476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1: </a:t>
            </a:r>
            <a:r>
              <a:rPr lang="en-US" b="0" dirty="0">
                <a:effectLst>
                  <a:outerShdw blurRad="38100" dist="38100" dir="2700000" algn="tl">
                    <a:srgbClr val="000000">
                      <a:alpha val="43137"/>
                    </a:srgbClr>
                  </a:outerShdw>
                </a:effectLst>
              </a:rPr>
              <a:t>Using the Human </a:t>
            </a:r>
            <a:r>
              <a:rPr lang="en-US" b="0" dirty="0" smtClean="0">
                <a:effectLst>
                  <a:outerShdw blurRad="38100" dist="38100" dir="2700000" algn="tl">
                    <a:srgbClr val="000000">
                      <a:alpha val="43137"/>
                    </a:srgbClr>
                  </a:outerShdw>
                </a:effectLst>
              </a:rPr>
              <a:t>Crutch</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7" y="1196752"/>
            <a:ext cx="4680520" cy="5113337"/>
          </a:xfrm>
        </p:spPr>
        <p:txBody>
          <a:bodyPr/>
          <a:lstStyle/>
          <a:p>
            <a:pPr marL="457200" indent="-457200">
              <a:buFont typeface="+mj-lt"/>
              <a:buAutoNum type="arabicPeriod" startAt="3"/>
            </a:pPr>
            <a:r>
              <a:rPr lang="en-US" sz="2000" dirty="0"/>
              <a:t>Place the injured person's arms over your shoulder.</a:t>
            </a:r>
            <a:endParaRPr lang="en-US" sz="2000" dirty="0" smtClean="0"/>
          </a:p>
          <a:p>
            <a:pPr lvl="1"/>
            <a:r>
              <a:rPr lang="en-US" sz="1600" b="0" dirty="0" smtClean="0"/>
              <a:t>Squat </a:t>
            </a:r>
            <a:r>
              <a:rPr lang="en-US" sz="1600" b="0" dirty="0"/>
              <a:t>down slightly and put the person's arms over your shoulder and that of your fellow rescuer. </a:t>
            </a:r>
            <a:endParaRPr lang="en-US" sz="1600" b="0" dirty="0" smtClean="0"/>
          </a:p>
          <a:p>
            <a:pPr lvl="1"/>
            <a:r>
              <a:rPr lang="en-US" sz="1600" b="0" dirty="0" smtClean="0"/>
              <a:t>This </a:t>
            </a:r>
            <a:r>
              <a:rPr lang="en-US" sz="1600" b="0" dirty="0"/>
              <a:t>should place you in the same direction as the injured person. </a:t>
            </a:r>
            <a:endParaRPr lang="en-US" sz="1600" b="0" dirty="0" smtClean="0"/>
          </a:p>
          <a:p>
            <a:pPr lvl="1"/>
            <a:r>
              <a:rPr lang="en-US" sz="1600" b="0" dirty="0" smtClean="0"/>
              <a:t>The </a:t>
            </a:r>
            <a:r>
              <a:rPr lang="en-US" sz="1600" b="0" dirty="0"/>
              <a:t>rescuers should use their legs to stand up with the injured person. Make sure to do this slowly to maintain stability of the </a:t>
            </a:r>
            <a:r>
              <a:rPr lang="en-US" sz="1600" b="0" dirty="0" smtClean="0"/>
              <a:t>grasp.</a:t>
            </a:r>
            <a:r>
              <a:rPr lang="en-US" sz="1600" b="0" baseline="30000" dirty="0" smtClean="0"/>
              <a:t> </a:t>
            </a:r>
            <a:endParaRPr lang="en-US" sz="1600" b="0" dirty="0"/>
          </a:p>
          <a:p>
            <a:pPr lvl="1"/>
            <a:r>
              <a:rPr lang="en-US" sz="1600" b="0" dirty="0" smtClean="0"/>
              <a:t>Ask the </a:t>
            </a:r>
            <a:r>
              <a:rPr lang="en-US" sz="1600" b="0" dirty="0"/>
              <a:t>person if he is still ok and ready to </a:t>
            </a:r>
            <a:r>
              <a:rPr lang="en-US" sz="1600" b="0" dirty="0" smtClean="0"/>
              <a:t>move.</a:t>
            </a:r>
            <a:r>
              <a:rPr lang="en-US" sz="1600" b="0" baseline="30000" dirty="0" smtClean="0"/>
              <a:t> </a:t>
            </a:r>
            <a:endParaRPr lang="en-US" sz="1600" b="0" dirty="0"/>
          </a:p>
          <a:p>
            <a:pPr lvl="1"/>
            <a:r>
              <a:rPr lang="en-US" sz="1600" b="0" dirty="0"/>
              <a:t>Don't rush the person — give him plenty of time to stand up.</a:t>
            </a:r>
          </a:p>
          <a:p>
            <a:endParaRPr lang="en-US" sz="1800" dirty="0"/>
          </a:p>
        </p:txBody>
      </p:sp>
      <p:pic>
        <p:nvPicPr>
          <p:cNvPr id="4" name="Picture 3"/>
          <p:cNvPicPr>
            <a:picLocks noChangeAspect="1"/>
          </p:cNvPicPr>
          <p:nvPr/>
        </p:nvPicPr>
        <p:blipFill>
          <a:blip r:embed="rId2"/>
          <a:stretch>
            <a:fillRect/>
          </a:stretch>
        </p:blipFill>
        <p:spPr>
          <a:xfrm>
            <a:off x="5201535" y="1340768"/>
            <a:ext cx="3947153" cy="2960365"/>
          </a:xfrm>
          <a:prstGeom prst="rect">
            <a:avLst/>
          </a:prstGeom>
        </p:spPr>
      </p:pic>
    </p:spTree>
    <p:extLst>
      <p:ext uri="{BB962C8B-B14F-4D97-AF65-F5344CB8AC3E}">
        <p14:creationId xmlns:p14="http://schemas.microsoft.com/office/powerpoint/2010/main" val="2990955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1: </a:t>
            </a:r>
            <a:r>
              <a:rPr lang="en-US" b="0" dirty="0">
                <a:effectLst>
                  <a:outerShdw blurRad="38100" dist="38100" dir="2700000" algn="tl">
                    <a:srgbClr val="000000">
                      <a:alpha val="43137"/>
                    </a:srgbClr>
                  </a:outerShdw>
                </a:effectLst>
              </a:rPr>
              <a:t>Using the Human </a:t>
            </a:r>
            <a:r>
              <a:rPr lang="en-US" b="0" dirty="0" smtClean="0">
                <a:effectLst>
                  <a:outerShdw blurRad="38100" dist="38100" dir="2700000" algn="tl">
                    <a:srgbClr val="000000">
                      <a:alpha val="43137"/>
                    </a:srgbClr>
                  </a:outerShdw>
                </a:effectLst>
              </a:rPr>
              <a:t>Crutch</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1" y="1268760"/>
            <a:ext cx="4464496" cy="4970115"/>
          </a:xfrm>
        </p:spPr>
        <p:txBody>
          <a:bodyPr/>
          <a:lstStyle/>
          <a:p>
            <a:pPr marL="457200" indent="-457200">
              <a:buFont typeface="+mj-lt"/>
              <a:buAutoNum type="arabicPeriod" startAt="4"/>
            </a:pPr>
            <a:r>
              <a:rPr lang="en-US" sz="2000" dirty="0"/>
              <a:t>Move out with the injured person. </a:t>
            </a:r>
            <a:endParaRPr lang="en-US" sz="2000" dirty="0" smtClean="0"/>
          </a:p>
          <a:p>
            <a:pPr lvl="1"/>
            <a:r>
              <a:rPr lang="en-US" sz="1600" b="0" dirty="0" smtClean="0"/>
              <a:t>Once </a:t>
            </a:r>
            <a:r>
              <a:rPr lang="en-US" sz="1600" b="0" dirty="0"/>
              <a:t>everyone is standing and facing the same direction, you are ready to move out with the injured person. </a:t>
            </a:r>
            <a:endParaRPr lang="en-US" sz="1600" b="0" dirty="0" smtClean="0"/>
          </a:p>
          <a:p>
            <a:pPr lvl="1"/>
            <a:r>
              <a:rPr lang="en-US" sz="1600" b="0" dirty="0" smtClean="0"/>
              <a:t>Make </a:t>
            </a:r>
            <a:r>
              <a:rPr lang="en-US" sz="1600" b="0" dirty="0"/>
              <a:t>sure to check that the person is secure either by asking her or checking with your fellow rescuer if the person is unconscious. </a:t>
            </a:r>
            <a:endParaRPr lang="en-US" sz="1600" b="0" dirty="0" smtClean="0"/>
          </a:p>
          <a:p>
            <a:pPr lvl="1"/>
            <a:r>
              <a:rPr lang="en-US" sz="1600" b="0" dirty="0" smtClean="0"/>
              <a:t>This cannot </a:t>
            </a:r>
            <a:r>
              <a:rPr lang="en-US" sz="1600" b="0" dirty="0"/>
              <a:t>only help ensure that you don't drop or jostle the person, but also help you more effectively remove the injured party from the </a:t>
            </a:r>
            <a:r>
              <a:rPr lang="en-US" sz="1600" b="0" dirty="0" smtClean="0"/>
              <a:t>situation.</a:t>
            </a:r>
            <a:r>
              <a:rPr lang="en-US" sz="1600" b="0" baseline="30000" dirty="0" smtClean="0"/>
              <a:t> </a:t>
            </a:r>
          </a:p>
          <a:p>
            <a:pPr lvl="1"/>
            <a:r>
              <a:rPr lang="en-US" sz="1600" b="0" dirty="0" smtClean="0"/>
              <a:t>The </a:t>
            </a:r>
            <a:r>
              <a:rPr lang="en-US" sz="1600" b="0" dirty="0"/>
              <a:t>person's legs should be dragging behind you and your fellow </a:t>
            </a:r>
            <a:r>
              <a:rPr lang="en-US" sz="1600" b="0" dirty="0" smtClean="0"/>
              <a:t>rescuer.</a:t>
            </a:r>
            <a:r>
              <a:rPr lang="en-US" sz="1600" b="0" baseline="30000" dirty="0" smtClean="0"/>
              <a:t> </a:t>
            </a:r>
            <a:endParaRPr lang="en-US" sz="1600" b="0" dirty="0"/>
          </a:p>
          <a:p>
            <a:pPr lvl="1"/>
            <a:r>
              <a:rPr lang="en-US" sz="1600" b="0" dirty="0"/>
              <a:t>Make sure to make slow and deliberate movements when dragging out the person to help ensure safety.</a:t>
            </a:r>
          </a:p>
          <a:p>
            <a:endParaRPr lang="en-US" sz="1800" dirty="0"/>
          </a:p>
        </p:txBody>
      </p:sp>
      <p:pic>
        <p:nvPicPr>
          <p:cNvPr id="4" name="Picture 3"/>
          <p:cNvPicPr>
            <a:picLocks noChangeAspect="1"/>
          </p:cNvPicPr>
          <p:nvPr/>
        </p:nvPicPr>
        <p:blipFill>
          <a:blip r:embed="rId2"/>
          <a:stretch>
            <a:fillRect/>
          </a:stretch>
        </p:blipFill>
        <p:spPr>
          <a:xfrm>
            <a:off x="5004048" y="1412776"/>
            <a:ext cx="3827140" cy="2870355"/>
          </a:xfrm>
          <a:prstGeom prst="rect">
            <a:avLst/>
          </a:prstGeom>
        </p:spPr>
      </p:pic>
    </p:spTree>
    <p:extLst>
      <p:ext uri="{BB962C8B-B14F-4D97-AF65-F5344CB8AC3E}">
        <p14:creationId xmlns:p14="http://schemas.microsoft.com/office/powerpoint/2010/main" val="4083219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2: Improvised Stretcher</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07505" y="1196752"/>
            <a:ext cx="5472607" cy="5472608"/>
          </a:xfrm>
        </p:spPr>
        <p:txBody>
          <a:bodyPr/>
          <a:lstStyle/>
          <a:p>
            <a:r>
              <a:rPr lang="en-US" sz="2000" dirty="0"/>
              <a:t>Improvise a stretcher to carry the injured person.</a:t>
            </a:r>
            <a:r>
              <a:rPr lang="en-US" sz="1800" dirty="0"/>
              <a:t> </a:t>
            </a:r>
            <a:endParaRPr lang="en-US" sz="1800" dirty="0" smtClean="0"/>
          </a:p>
          <a:p>
            <a:pPr lvl="1"/>
            <a:r>
              <a:rPr lang="en-US" sz="1600" b="0" dirty="0" smtClean="0"/>
              <a:t>If </a:t>
            </a:r>
            <a:r>
              <a:rPr lang="en-US" sz="1600" b="0" dirty="0"/>
              <a:t>person is unconscious or unstable, make a stretcher to carry the person. You can use two poles or some blankets or improvise a stretcher out of whichever materials you have </a:t>
            </a:r>
            <a:r>
              <a:rPr lang="en-US" sz="1600" b="0" dirty="0" smtClean="0"/>
              <a:t>available.</a:t>
            </a:r>
            <a:r>
              <a:rPr lang="en-US" sz="1600" b="0" baseline="30000" dirty="0" smtClean="0"/>
              <a:t> </a:t>
            </a:r>
            <a:r>
              <a:rPr lang="en-US" sz="1600" b="0" dirty="0"/>
              <a:t>Find two sturdy poles, tree branches or other straight pole-like objects and place them parallel on the </a:t>
            </a:r>
            <a:r>
              <a:rPr lang="en-US" sz="1600" b="0" dirty="0" smtClean="0"/>
              <a:t>ground.</a:t>
            </a:r>
            <a:r>
              <a:rPr lang="en-US" sz="1600" b="0" baseline="30000" dirty="0" smtClean="0"/>
              <a:t> </a:t>
            </a:r>
            <a:endParaRPr lang="en-US" sz="1600" b="0" dirty="0"/>
          </a:p>
          <a:p>
            <a:pPr lvl="1"/>
            <a:r>
              <a:rPr lang="en-US" sz="1600" b="0" dirty="0"/>
              <a:t>Take a cloth roughly three times as big as the stretcher should be and lie it on the ground. Put a sturdy pole a third to half of the way along the cloth; fold the section over the pole.</a:t>
            </a:r>
          </a:p>
          <a:p>
            <a:pPr lvl="1"/>
            <a:r>
              <a:rPr lang="en-US" sz="1600" b="0" dirty="0"/>
              <a:t>Set the other pole on the two pieces of cloth, leaving enough room for the injured person and enough cloth to fold over this second pole.</a:t>
            </a:r>
          </a:p>
          <a:p>
            <a:pPr lvl="1"/>
            <a:r>
              <a:rPr lang="en-US" sz="1600" b="0" dirty="0"/>
              <a:t>Fold the cloth over the pole so that at least one foot of cloth encases the second pole. Take the rest of the cloth and fold it over your poles again</a:t>
            </a:r>
            <a:r>
              <a:rPr lang="en-US" sz="1600" b="0" dirty="0" smtClean="0"/>
              <a:t>.</a:t>
            </a:r>
            <a:endParaRPr lang="en-US" sz="1600" b="0" dirty="0"/>
          </a:p>
        </p:txBody>
      </p:sp>
      <p:pic>
        <p:nvPicPr>
          <p:cNvPr id="4" name="Picture 3"/>
          <p:cNvPicPr>
            <a:picLocks noChangeAspect="1"/>
          </p:cNvPicPr>
          <p:nvPr/>
        </p:nvPicPr>
        <p:blipFill>
          <a:blip r:embed="rId2"/>
          <a:stretch>
            <a:fillRect/>
          </a:stretch>
        </p:blipFill>
        <p:spPr>
          <a:xfrm>
            <a:off x="5724128" y="1340768"/>
            <a:ext cx="3192354" cy="2394266"/>
          </a:xfrm>
          <a:prstGeom prst="rect">
            <a:avLst/>
          </a:prstGeom>
        </p:spPr>
      </p:pic>
    </p:spTree>
    <p:extLst>
      <p:ext uri="{BB962C8B-B14F-4D97-AF65-F5344CB8AC3E}">
        <p14:creationId xmlns:p14="http://schemas.microsoft.com/office/powerpoint/2010/main" val="3778534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973138" y="1195388"/>
            <a:ext cx="6696075" cy="4578350"/>
          </a:xfrm>
        </p:spPr>
        <p:txBody>
          <a:bodyPr/>
          <a:lstStyle/>
          <a:p>
            <a:pPr>
              <a:buFont typeface="+mj-lt"/>
              <a:buAutoNum type="arabicPeriod" startAt="5"/>
            </a:pPr>
            <a:r>
              <a:rPr lang="en-US" sz="1600" dirty="0"/>
              <a:t>With another person, show a good way to transport an injured person out of a remote and/or rugged area, conserving the energy of rescuers while ensuring the well-being and protection of the injured person.</a:t>
            </a:r>
          </a:p>
          <a:p>
            <a:pPr>
              <a:buFont typeface="+mj-lt"/>
              <a:buAutoNum type="arabicPeriod" startAt="5"/>
            </a:pPr>
            <a:r>
              <a:rPr lang="en-US" sz="1600" dirty="0" smtClean="0"/>
              <a:t>Do </a:t>
            </a:r>
            <a:r>
              <a:rPr lang="en-US" sz="1600" dirty="0"/>
              <a:t>the following:</a:t>
            </a:r>
          </a:p>
          <a:p>
            <a:pPr lvl="1">
              <a:buFont typeface="+mj-lt"/>
              <a:buAutoNum type="alphaLcPeriod"/>
            </a:pPr>
            <a:r>
              <a:rPr lang="en-US" sz="1600" b="0" dirty="0"/>
              <a:t>Take part in an emergency service project, either a real one or a practice drill, with a Scouting unit or a community agency.</a:t>
            </a:r>
          </a:p>
          <a:p>
            <a:pPr lvl="1">
              <a:buFont typeface="+mj-lt"/>
              <a:buAutoNum type="alphaLcPeriod"/>
            </a:pPr>
            <a:r>
              <a:rPr lang="en-US" sz="1600" b="0" dirty="0"/>
              <a:t>Prepare a written plan for mobilizing your troop when needed to do emergency service. If there is already a plan, explain it. Tell your part in making it work</a:t>
            </a:r>
            <a:r>
              <a:rPr lang="en-US" sz="1600" b="0" dirty="0" smtClean="0"/>
              <a:t>.</a:t>
            </a: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
        <p:nvSpPr>
          <p:cNvPr id="6"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134857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2: Improvised Stretcher</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196752"/>
            <a:ext cx="4752528" cy="5472608"/>
          </a:xfrm>
        </p:spPr>
        <p:txBody>
          <a:bodyPr/>
          <a:lstStyle/>
          <a:p>
            <a:r>
              <a:rPr lang="en-US" sz="1800" dirty="0" smtClean="0"/>
              <a:t>If </a:t>
            </a:r>
            <a:r>
              <a:rPr lang="en-US" sz="1800" dirty="0"/>
              <a:t>you don't have a large cloth or blanket, use </a:t>
            </a:r>
            <a:r>
              <a:rPr lang="en-US" sz="1800" dirty="0" smtClean="0"/>
              <a:t>shirts</a:t>
            </a:r>
            <a:r>
              <a:rPr lang="en-US" sz="1800" dirty="0"/>
              <a:t>, sweatshirts, or any other cloth you may have available. Do not give up your clothing if this will in any way hamper your ability to assist the </a:t>
            </a:r>
            <a:r>
              <a:rPr lang="en-US" sz="1800" dirty="0" smtClean="0"/>
              <a:t>person.</a:t>
            </a:r>
            <a:r>
              <a:rPr lang="en-US" sz="1800" baseline="30000" dirty="0" smtClean="0"/>
              <a:t> </a:t>
            </a:r>
            <a:endParaRPr lang="en-US" sz="1800" dirty="0"/>
          </a:p>
          <a:p>
            <a:r>
              <a:rPr lang="en-US" sz="1800" dirty="0"/>
              <a:t>Check to make sure that the stretcher you've fashioned is as secure as possible so that you don't drop the person.</a:t>
            </a:r>
          </a:p>
          <a:p>
            <a:endParaRPr lang="en-US" sz="1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340768"/>
            <a:ext cx="3528392" cy="3093555"/>
          </a:xfrm>
          <a:prstGeom prst="rect">
            <a:avLst/>
          </a:prstGeom>
        </p:spPr>
      </p:pic>
    </p:spTree>
    <p:extLst>
      <p:ext uri="{BB962C8B-B14F-4D97-AF65-F5344CB8AC3E}">
        <p14:creationId xmlns:p14="http://schemas.microsoft.com/office/powerpoint/2010/main" val="24101381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Method 3: Two Handed Seat Carry</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7" y="1196752"/>
            <a:ext cx="4824536" cy="5042123"/>
          </a:xfrm>
        </p:spPr>
        <p:txBody>
          <a:bodyPr/>
          <a:lstStyle/>
          <a:p>
            <a:r>
              <a:rPr lang="en-US" sz="2000" dirty="0"/>
              <a:t>A two-handed seat is most useful for carrying people longer distances or for supporting an unconscious </a:t>
            </a:r>
            <a:r>
              <a:rPr lang="en-US" sz="2000" dirty="0" smtClean="0"/>
              <a:t>person.</a:t>
            </a:r>
            <a:r>
              <a:rPr lang="en-US" sz="2000" baseline="30000" dirty="0" smtClean="0"/>
              <a:t> </a:t>
            </a:r>
          </a:p>
          <a:p>
            <a:pPr lvl="1"/>
            <a:r>
              <a:rPr lang="en-US" sz="1600" b="0" dirty="0" smtClean="0"/>
              <a:t>Squat </a:t>
            </a:r>
            <a:r>
              <a:rPr lang="en-US" sz="1600" b="0" dirty="0"/>
              <a:t>down on either side of the person. </a:t>
            </a:r>
            <a:endParaRPr lang="en-US" sz="1600" b="0" dirty="0" smtClean="0"/>
          </a:p>
          <a:p>
            <a:pPr lvl="1"/>
            <a:r>
              <a:rPr lang="en-US" sz="1600" b="0" dirty="0" smtClean="0"/>
              <a:t>Slide </a:t>
            </a:r>
            <a:r>
              <a:rPr lang="en-US" sz="1600" b="0" dirty="0"/>
              <a:t>one arm under her shoulders, resting your hand on the shoulder of your partner. </a:t>
            </a:r>
            <a:endParaRPr lang="en-US" sz="1600" b="0" dirty="0" smtClean="0"/>
          </a:p>
          <a:p>
            <a:pPr lvl="1"/>
            <a:r>
              <a:rPr lang="en-US" sz="1600" b="0" dirty="0" smtClean="0"/>
              <a:t>Slide </a:t>
            </a:r>
            <a:r>
              <a:rPr lang="en-US" sz="1600" b="0" dirty="0"/>
              <a:t>your other arm under the knees of the person and grasp the other rescuer's wrists. </a:t>
            </a:r>
            <a:endParaRPr lang="en-US" sz="1600" b="0" dirty="0" smtClean="0"/>
          </a:p>
          <a:p>
            <a:pPr lvl="1"/>
            <a:r>
              <a:rPr lang="en-US" sz="1600" b="0" dirty="0" smtClean="0"/>
              <a:t>Lift </a:t>
            </a:r>
            <a:r>
              <a:rPr lang="en-US" sz="1600" b="0" dirty="0"/>
              <a:t>up from squatting, lifting from your legs and keeping your back straight, and begin moving forward.</a:t>
            </a:r>
          </a:p>
        </p:txBody>
      </p:sp>
      <p:pic>
        <p:nvPicPr>
          <p:cNvPr id="4" name="Picture 3"/>
          <p:cNvPicPr>
            <a:picLocks noChangeAspect="1"/>
          </p:cNvPicPr>
          <p:nvPr/>
        </p:nvPicPr>
        <p:blipFill>
          <a:blip r:embed="rId2"/>
          <a:stretch>
            <a:fillRect/>
          </a:stretch>
        </p:blipFill>
        <p:spPr>
          <a:xfrm>
            <a:off x="5364088" y="1269464"/>
            <a:ext cx="3251076" cy="2438307"/>
          </a:xfrm>
          <a:prstGeom prst="rect">
            <a:avLst/>
          </a:prstGeom>
        </p:spPr>
      </p:pic>
    </p:spTree>
    <p:extLst>
      <p:ext uri="{BB962C8B-B14F-4D97-AF65-F5344CB8AC3E}">
        <p14:creationId xmlns:p14="http://schemas.microsoft.com/office/powerpoint/2010/main" val="3990208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6</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285750" lvl="1">
              <a:buFont typeface="+mj-lt"/>
              <a:buAutoNum type="alphaLcPeriod"/>
            </a:pPr>
            <a:r>
              <a:rPr lang="en-US" sz="1600" b="0" dirty="0" smtClean="0">
                <a:solidFill>
                  <a:schemeClr val="tx2"/>
                </a:solidFill>
              </a:rPr>
              <a:t>Take </a:t>
            </a:r>
            <a:r>
              <a:rPr lang="en-US" sz="1600" b="0" dirty="0">
                <a:solidFill>
                  <a:schemeClr val="tx2"/>
                </a:solidFill>
              </a:rPr>
              <a:t>part in an emergency service project, either a real one or a practice drill, with a Scouting unit or a community agency.</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0528" y="2072295"/>
            <a:ext cx="5724128" cy="3219822"/>
          </a:xfrm>
          <a:prstGeom prst="rect">
            <a:avLst/>
          </a:prstGeom>
        </p:spPr>
      </p:pic>
    </p:spTree>
    <p:extLst>
      <p:ext uri="{BB962C8B-B14F-4D97-AF65-F5344CB8AC3E}">
        <p14:creationId xmlns:p14="http://schemas.microsoft.com/office/powerpoint/2010/main" val="1555443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Emergency Service Project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1125538"/>
            <a:ext cx="8640960" cy="5327798"/>
          </a:xfrm>
        </p:spPr>
        <p:txBody>
          <a:bodyPr/>
          <a:lstStyle/>
          <a:p>
            <a:pPr marL="0" indent="0">
              <a:buNone/>
            </a:pPr>
            <a:r>
              <a:rPr lang="en-US" sz="2200" dirty="0" smtClean="0"/>
              <a:t>Lost Child Project</a:t>
            </a:r>
          </a:p>
          <a:p>
            <a:r>
              <a:rPr lang="en-US" sz="1800" dirty="0" smtClean="0"/>
              <a:t>Scouts are often called on to help find people who are lost and you can help train your troop on how to do it.</a:t>
            </a:r>
          </a:p>
          <a:p>
            <a:pPr marL="800100" lvl="1" indent="-342900">
              <a:buFont typeface="+mj-lt"/>
              <a:buAutoNum type="arabicPeriod"/>
            </a:pPr>
            <a:r>
              <a:rPr lang="en-US" sz="1600" b="0" dirty="0" smtClean="0"/>
              <a:t>Scouts are called together through a troop mobilization plan.</a:t>
            </a:r>
          </a:p>
          <a:p>
            <a:pPr marL="800100" lvl="1" indent="-342900">
              <a:buFont typeface="+mj-lt"/>
              <a:buAutoNum type="arabicPeriod"/>
            </a:pPr>
            <a:r>
              <a:rPr lang="en-US" sz="1600" b="0" dirty="0" smtClean="0"/>
              <a:t>For the project, make a “lost child” dummy from a burlap sack stuffed with straw.</a:t>
            </a:r>
          </a:p>
          <a:p>
            <a:pPr marL="1200150" lvl="2" indent="-342900">
              <a:buFont typeface="+mj-lt"/>
              <a:buAutoNum type="alphaLcPeriod"/>
            </a:pPr>
            <a:r>
              <a:rPr lang="en-US" sz="1600" b="0" dirty="0" smtClean="0"/>
              <a:t>Put a shirt on it so that the searchers will recognize it along with a card outlining minor injuries they will have to treat.</a:t>
            </a:r>
          </a:p>
          <a:p>
            <a:pPr marL="800100" lvl="1" indent="-342900">
              <a:buFont typeface="+mj-lt"/>
              <a:buAutoNum type="arabicPeriod"/>
            </a:pPr>
            <a:r>
              <a:rPr lang="en-US" sz="1600" b="0" dirty="0" smtClean="0"/>
              <a:t>Before the mobilization call, place the dummy somewhere in the search territory.</a:t>
            </a:r>
          </a:p>
          <a:p>
            <a:pPr marL="1200150" lvl="2" indent="-342900">
              <a:buFont typeface="+mj-lt"/>
              <a:buAutoNum type="alphaLcPeriod"/>
            </a:pPr>
            <a:r>
              <a:rPr lang="en-US" sz="1600" dirty="0" smtClean="0"/>
              <a:t>Position it an area that will prove challenging.</a:t>
            </a:r>
          </a:p>
          <a:p>
            <a:pPr marL="1200150" lvl="2" indent="-342900">
              <a:buFont typeface="+mj-lt"/>
              <a:buAutoNum type="alphaLcPeriod"/>
            </a:pPr>
            <a:r>
              <a:rPr lang="en-US" sz="1600" b="0" dirty="0" smtClean="0"/>
              <a:t>Test the searchers’ powers of observation by planting some barely noticeable “evidence” (such as clothing) of the lost child.</a:t>
            </a:r>
          </a:p>
          <a:p>
            <a:pPr marL="800100" lvl="1" indent="-342900">
              <a:buFont typeface="+mj-lt"/>
              <a:buAutoNum type="arabicPeriod"/>
            </a:pPr>
            <a:r>
              <a:rPr lang="en-US" sz="1600" b="0" dirty="0" smtClean="0"/>
              <a:t>After the Scouts have been assembled by the mobilization call, organize them into search parties and use the lost person search method found on the next two slides.</a:t>
            </a:r>
          </a:p>
          <a:p>
            <a:pPr marL="800100" lvl="1" indent="-342900">
              <a:buFont typeface="+mj-lt"/>
              <a:buAutoNum type="arabicPeriod"/>
            </a:pPr>
            <a:r>
              <a:rPr lang="en-US" sz="1600" b="0" dirty="0" smtClean="0"/>
              <a:t>Mark the search area on maps that are distributed to the scouts.</a:t>
            </a:r>
          </a:p>
          <a:p>
            <a:pPr marL="800100" lvl="1" indent="-342900">
              <a:buFont typeface="+mj-lt"/>
              <a:buAutoNum type="arabicPeriod"/>
            </a:pPr>
            <a:r>
              <a:rPr lang="en-US" sz="1600" b="0" dirty="0" smtClean="0"/>
              <a:t>Agree on recall signals so the search does not continue after the lost child has been found.</a:t>
            </a:r>
          </a:p>
          <a:p>
            <a:pPr marL="800100" lvl="1" indent="-342900">
              <a:buFont typeface="+mj-lt"/>
              <a:buAutoNum type="arabicPeriod"/>
            </a:pPr>
            <a:r>
              <a:rPr lang="en-US" sz="1600" b="0" dirty="0" smtClean="0"/>
              <a:t>Once found, the lost child should be properly treated for any injuries and transported safely to the starting point.</a:t>
            </a:r>
            <a:endParaRPr lang="en-US" sz="1600" b="0" dirty="0"/>
          </a:p>
        </p:txBody>
      </p:sp>
    </p:spTree>
    <p:extLst>
      <p:ext uri="{BB962C8B-B14F-4D97-AF65-F5344CB8AC3E}">
        <p14:creationId xmlns:p14="http://schemas.microsoft.com/office/powerpoint/2010/main" val="40768898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Emergency Service Project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4212" y="1125538"/>
            <a:ext cx="8136259" cy="5113337"/>
          </a:xfrm>
        </p:spPr>
        <p:txBody>
          <a:bodyPr/>
          <a:lstStyle/>
          <a:p>
            <a:pPr marL="0" indent="0">
              <a:buNone/>
            </a:pPr>
            <a:r>
              <a:rPr lang="en-US" sz="2200" dirty="0" smtClean="0"/>
              <a:t>Lost Person Search Method</a:t>
            </a:r>
          </a:p>
          <a:p>
            <a:pPr>
              <a:buFont typeface="+mj-lt"/>
              <a:buAutoNum type="arabicPeriod"/>
            </a:pPr>
            <a:r>
              <a:rPr lang="en-US" sz="1800" dirty="0" smtClean="0"/>
              <a:t>Three teams begin searching an area between a road and a trail.</a:t>
            </a:r>
          </a:p>
          <a:p>
            <a:pPr>
              <a:buFont typeface="+mj-lt"/>
              <a:buAutoNum type="arabicPeriod"/>
            </a:pPr>
            <a:r>
              <a:rPr lang="en-US" sz="1800" dirty="0" smtClean="0"/>
              <a:t>Team 1 lays ribbon lines (dotted lines) at the edges of its search lanes.</a:t>
            </a:r>
          </a:p>
          <a:p>
            <a:pPr>
              <a:buFont typeface="+mj-lt"/>
              <a:buAutoNum type="arabicPeriod"/>
            </a:pPr>
            <a:r>
              <a:rPr lang="en-US" sz="1800" b="0" dirty="0" smtClean="0"/>
              <a:t>Teams 2 and 3 pick up the ribbons and move them to the edges of their search lanes as they begin searching. The area behind the teams is therefore clearly identified as having been searched.</a:t>
            </a:r>
          </a:p>
          <a:p>
            <a:pPr>
              <a:buFont typeface="+mj-lt"/>
              <a:buAutoNum type="arabicPeriod"/>
            </a:pPr>
            <a:r>
              <a:rPr lang="en-US" sz="1800" dirty="0" smtClean="0"/>
              <a:t>The area outside the ribbons is identified for the “pivot” and continuing search pattern.</a:t>
            </a:r>
            <a:endParaRPr lang="en-US" sz="1600" b="0" dirty="0"/>
          </a:p>
        </p:txBody>
      </p:sp>
      <p:pic>
        <p:nvPicPr>
          <p:cNvPr id="7" name="Picture 6"/>
          <p:cNvPicPr>
            <a:picLocks noChangeAspect="1"/>
          </p:cNvPicPr>
          <p:nvPr/>
        </p:nvPicPr>
        <p:blipFill>
          <a:blip r:embed="rId2"/>
          <a:stretch>
            <a:fillRect/>
          </a:stretch>
        </p:blipFill>
        <p:spPr>
          <a:xfrm>
            <a:off x="2075656" y="3789040"/>
            <a:ext cx="4705350" cy="2266950"/>
          </a:xfrm>
          <a:prstGeom prst="rect">
            <a:avLst/>
          </a:prstGeom>
        </p:spPr>
      </p:pic>
    </p:spTree>
    <p:extLst>
      <p:ext uri="{BB962C8B-B14F-4D97-AF65-F5344CB8AC3E}">
        <p14:creationId xmlns:p14="http://schemas.microsoft.com/office/powerpoint/2010/main" val="1526847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Emergency Service Project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0" indent="0">
              <a:buNone/>
            </a:pPr>
            <a:r>
              <a:rPr lang="en-US" sz="2200" dirty="0" smtClean="0"/>
              <a:t>Lost Person Search Method</a:t>
            </a:r>
          </a:p>
          <a:p>
            <a:pPr>
              <a:buFont typeface="+mj-lt"/>
              <a:buAutoNum type="arabicPeriod" startAt="5"/>
            </a:pPr>
            <a:r>
              <a:rPr lang="en-US" sz="1800" dirty="0" smtClean="0"/>
              <a:t>The three teams pivot to continue the search.</a:t>
            </a:r>
          </a:p>
          <a:p>
            <a:pPr>
              <a:buFont typeface="+mj-lt"/>
              <a:buAutoNum type="arabicPeriod" startAt="5"/>
            </a:pPr>
            <a:r>
              <a:rPr lang="en-US" sz="1800" dirty="0" smtClean="0"/>
              <a:t>They move to the sides (shown by the dotted arrows) to the outside of the ribbons.</a:t>
            </a:r>
          </a:p>
          <a:p>
            <a:pPr>
              <a:buFont typeface="+mj-lt"/>
              <a:buAutoNum type="arabicPeriod" startAt="5"/>
            </a:pPr>
            <a:r>
              <a:rPr lang="en-US" sz="1800" b="0" dirty="0" smtClean="0"/>
              <a:t>Teams move the ribbons again to the outside of the search pattern.</a:t>
            </a:r>
          </a:p>
          <a:p>
            <a:pPr>
              <a:buFont typeface="+mj-lt"/>
              <a:buAutoNum type="arabicPeriod" startAt="5"/>
            </a:pPr>
            <a:r>
              <a:rPr lang="en-US" sz="1800" dirty="0" smtClean="0"/>
              <a:t>As they continue “sweeping” in this way, the searched area will expand farther to the left and right.</a:t>
            </a:r>
            <a:endParaRPr lang="en-US" sz="1600" b="0" dirty="0"/>
          </a:p>
        </p:txBody>
      </p:sp>
      <p:pic>
        <p:nvPicPr>
          <p:cNvPr id="8" name="Picture 7"/>
          <p:cNvPicPr>
            <a:picLocks noChangeAspect="1"/>
          </p:cNvPicPr>
          <p:nvPr/>
        </p:nvPicPr>
        <p:blipFill>
          <a:blip r:embed="rId2"/>
          <a:stretch>
            <a:fillRect/>
          </a:stretch>
        </p:blipFill>
        <p:spPr>
          <a:xfrm>
            <a:off x="2066131" y="3682206"/>
            <a:ext cx="4724400" cy="2219325"/>
          </a:xfrm>
          <a:prstGeom prst="rect">
            <a:avLst/>
          </a:prstGeom>
        </p:spPr>
      </p:pic>
    </p:spTree>
    <p:extLst>
      <p:ext uri="{BB962C8B-B14F-4D97-AF65-F5344CB8AC3E}">
        <p14:creationId xmlns:p14="http://schemas.microsoft.com/office/powerpoint/2010/main" val="1677397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6</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347663" lvl="1" indent="-342900">
              <a:buFont typeface="+mj-lt"/>
              <a:buAutoNum type="alphaLcPeriod" startAt="2"/>
            </a:pPr>
            <a:r>
              <a:rPr lang="en-US" sz="1600" b="0" dirty="0" smtClean="0">
                <a:solidFill>
                  <a:schemeClr val="tx2"/>
                </a:solidFill>
              </a:rPr>
              <a:t>Prepare </a:t>
            </a:r>
            <a:r>
              <a:rPr lang="en-US" sz="1600" b="0" dirty="0">
                <a:solidFill>
                  <a:schemeClr val="tx2"/>
                </a:solidFill>
              </a:rPr>
              <a:t>a written plan for mobilizing your troop when needed to do emergency service. If there is already a plan, explain it. Tell your part in making it work.</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a:stretch>
            <a:fillRect/>
          </a:stretch>
        </p:blipFill>
        <p:spPr>
          <a:xfrm>
            <a:off x="3059832" y="2348880"/>
            <a:ext cx="4149626" cy="3058287"/>
          </a:xfrm>
          <a:prstGeom prst="rect">
            <a:avLst/>
          </a:prstGeom>
        </p:spPr>
      </p:pic>
    </p:spTree>
    <p:extLst>
      <p:ext uri="{BB962C8B-B14F-4D97-AF65-F5344CB8AC3E}">
        <p14:creationId xmlns:p14="http://schemas.microsoft.com/office/powerpoint/2010/main" val="20190791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Mobilization Plan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7" y="1268760"/>
            <a:ext cx="4968552" cy="5328592"/>
          </a:xfrm>
        </p:spPr>
        <p:txBody>
          <a:bodyPr/>
          <a:lstStyle/>
          <a:p>
            <a:pPr marL="0" indent="0">
              <a:buNone/>
            </a:pPr>
            <a:r>
              <a:rPr lang="en-US" sz="2200" dirty="0" smtClean="0"/>
              <a:t>Plan A</a:t>
            </a:r>
          </a:p>
          <a:p>
            <a:r>
              <a:rPr lang="en-US" sz="1800" dirty="0" smtClean="0"/>
              <a:t>This plan involves planning and making contacts on the basis of proximity, or nearness.</a:t>
            </a:r>
          </a:p>
          <a:p>
            <a:r>
              <a:rPr lang="en-US" sz="1800" dirty="0" smtClean="0"/>
              <a:t>Under this plan, when the Scoutmaster has been contacted by an authorized person requesting the troop’s services, the Scoutmaster goes to the home of a member in one direction from the scoutmaster’s home, and then to the home of a member in another direction.</a:t>
            </a:r>
          </a:p>
          <a:p>
            <a:r>
              <a:rPr lang="en-US" sz="1800" dirty="0" smtClean="0"/>
              <a:t>In a similar manner, each Scout personally contacts one or two members of the troop.</a:t>
            </a:r>
          </a:p>
          <a:p>
            <a:r>
              <a:rPr lang="en-US" sz="1800" dirty="0" smtClean="0"/>
              <a:t>This process continues until all have been notified.</a:t>
            </a:r>
            <a:endParaRPr lang="en-US" sz="1800" dirty="0"/>
          </a:p>
        </p:txBody>
      </p:sp>
      <p:pic>
        <p:nvPicPr>
          <p:cNvPr id="5" name="Picture 4"/>
          <p:cNvPicPr>
            <a:picLocks noChangeAspect="1"/>
          </p:cNvPicPr>
          <p:nvPr/>
        </p:nvPicPr>
        <p:blipFill>
          <a:blip r:embed="rId2"/>
          <a:stretch>
            <a:fillRect/>
          </a:stretch>
        </p:blipFill>
        <p:spPr>
          <a:xfrm>
            <a:off x="5724128" y="1700808"/>
            <a:ext cx="2880320" cy="2358064"/>
          </a:xfrm>
          <a:prstGeom prst="rect">
            <a:avLst/>
          </a:prstGeom>
        </p:spPr>
      </p:pic>
      <p:sp>
        <p:nvSpPr>
          <p:cNvPr id="6" name="TextBox 5"/>
          <p:cNvSpPr txBox="1"/>
          <p:nvPr/>
        </p:nvSpPr>
        <p:spPr>
          <a:xfrm>
            <a:off x="5796136" y="4298612"/>
            <a:ext cx="1512168" cy="369332"/>
          </a:xfrm>
          <a:prstGeom prst="rect">
            <a:avLst/>
          </a:prstGeom>
          <a:noFill/>
        </p:spPr>
        <p:txBody>
          <a:bodyPr wrap="square" rtlCol="0">
            <a:spAutoFit/>
          </a:bodyPr>
          <a:lstStyle/>
          <a:p>
            <a:r>
              <a:rPr lang="en-US" dirty="0" smtClean="0">
                <a:solidFill>
                  <a:schemeClr val="bg1"/>
                </a:solidFill>
              </a:rPr>
              <a:t>Scoutmaster</a:t>
            </a:r>
            <a:endParaRPr lang="en-US" dirty="0">
              <a:solidFill>
                <a:schemeClr val="bg1"/>
              </a:solidFill>
            </a:endParaRPr>
          </a:p>
        </p:txBody>
      </p:sp>
      <p:sp>
        <p:nvSpPr>
          <p:cNvPr id="7" name="TextBox 6"/>
          <p:cNvSpPr txBox="1"/>
          <p:nvPr/>
        </p:nvSpPr>
        <p:spPr>
          <a:xfrm>
            <a:off x="7596336" y="4298612"/>
            <a:ext cx="1296144" cy="646331"/>
          </a:xfrm>
          <a:prstGeom prst="rect">
            <a:avLst/>
          </a:prstGeom>
          <a:noFill/>
        </p:spPr>
        <p:txBody>
          <a:bodyPr wrap="square" rtlCol="0">
            <a:spAutoFit/>
          </a:bodyPr>
          <a:lstStyle/>
          <a:p>
            <a:r>
              <a:rPr lang="en-US" dirty="0" smtClean="0">
                <a:solidFill>
                  <a:schemeClr val="bg1"/>
                </a:solidFill>
              </a:rPr>
              <a:t>Authorized Person</a:t>
            </a:r>
            <a:endParaRPr lang="en-US" dirty="0">
              <a:solidFill>
                <a:schemeClr val="bg1"/>
              </a:solidFill>
            </a:endParaRPr>
          </a:p>
        </p:txBody>
      </p:sp>
      <p:cxnSp>
        <p:nvCxnSpPr>
          <p:cNvPr id="9" name="Straight Arrow Connector 8"/>
          <p:cNvCxnSpPr/>
          <p:nvPr/>
        </p:nvCxnSpPr>
        <p:spPr>
          <a:xfrm flipV="1">
            <a:off x="6732240" y="3501008"/>
            <a:ext cx="576064" cy="7976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740351" y="3856140"/>
            <a:ext cx="288033" cy="4424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39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Mobilization Plan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7" y="1268760"/>
            <a:ext cx="4320480" cy="4970115"/>
          </a:xfrm>
        </p:spPr>
        <p:txBody>
          <a:bodyPr/>
          <a:lstStyle/>
          <a:p>
            <a:pPr marL="0" indent="0">
              <a:buNone/>
            </a:pPr>
            <a:r>
              <a:rPr lang="en-US" sz="2200" dirty="0" smtClean="0"/>
              <a:t>Plan B</a:t>
            </a:r>
          </a:p>
          <a:p>
            <a:r>
              <a:rPr lang="en-US" sz="1800" dirty="0" smtClean="0"/>
              <a:t>Use this plan when normal phone communications are available.</a:t>
            </a:r>
          </a:p>
          <a:p>
            <a:r>
              <a:rPr lang="en-US" sz="1800" dirty="0" smtClean="0"/>
              <a:t>Troops mobilize by patrols.</a:t>
            </a:r>
          </a:p>
          <a:p>
            <a:r>
              <a:rPr lang="en-US" sz="1800" dirty="0" smtClean="0"/>
              <a:t>To begin, the Scoutmaster calls the assistant Scoutmaster and the senior patrol leader.</a:t>
            </a:r>
          </a:p>
          <a:p>
            <a:r>
              <a:rPr lang="en-US" sz="1800" dirty="0" smtClean="0"/>
              <a:t>They each phone two patrol leaders.</a:t>
            </a:r>
          </a:p>
          <a:p>
            <a:r>
              <a:rPr lang="en-US" sz="1800" dirty="0" smtClean="0"/>
              <a:t>The patrol leaders each phones two patrol members.</a:t>
            </a:r>
          </a:p>
          <a:p>
            <a:r>
              <a:rPr lang="en-US" sz="1800" dirty="0" smtClean="0"/>
              <a:t>This procedure continues through the entire troop roster.</a:t>
            </a:r>
            <a:endParaRPr lang="en-US" sz="1800" dirty="0"/>
          </a:p>
        </p:txBody>
      </p:sp>
      <p:pic>
        <p:nvPicPr>
          <p:cNvPr id="5" name="Picture 4"/>
          <p:cNvPicPr>
            <a:picLocks noChangeAspect="1"/>
          </p:cNvPicPr>
          <p:nvPr/>
        </p:nvPicPr>
        <p:blipFill>
          <a:blip r:embed="rId2"/>
          <a:stretch>
            <a:fillRect/>
          </a:stretch>
        </p:blipFill>
        <p:spPr>
          <a:xfrm>
            <a:off x="4932040" y="1700808"/>
            <a:ext cx="3959486" cy="1656184"/>
          </a:xfrm>
          <a:prstGeom prst="rect">
            <a:avLst/>
          </a:prstGeom>
        </p:spPr>
      </p:pic>
    </p:spTree>
    <p:extLst>
      <p:ext uri="{BB962C8B-B14F-4D97-AF65-F5344CB8AC3E}">
        <p14:creationId xmlns:p14="http://schemas.microsoft.com/office/powerpoint/2010/main" val="3195911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7</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287338" lvl="1">
              <a:buFont typeface="+mj-lt"/>
              <a:buAutoNum type="alphaLcPeriod"/>
            </a:pPr>
            <a:r>
              <a:rPr lang="en-US" sz="1600" b="0" dirty="0" smtClean="0">
                <a:solidFill>
                  <a:schemeClr val="tx2"/>
                </a:solidFill>
              </a:rPr>
              <a:t>Describe </a:t>
            </a:r>
            <a:r>
              <a:rPr lang="en-US" sz="1600" b="0" dirty="0">
                <a:solidFill>
                  <a:schemeClr val="tx2"/>
                </a:solidFill>
              </a:rPr>
              <a:t>the National Incident Management System (NIMS) and the Incident Command System (ICS)</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7592" y="2153443"/>
            <a:ext cx="3810000" cy="3057525"/>
          </a:xfrm>
          <a:prstGeom prst="rect">
            <a:avLst/>
          </a:prstGeom>
        </p:spPr>
      </p:pic>
    </p:spTree>
    <p:extLst>
      <p:ext uri="{BB962C8B-B14F-4D97-AF65-F5344CB8AC3E}">
        <p14:creationId xmlns:p14="http://schemas.microsoft.com/office/powerpoint/2010/main" val="3183075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196752"/>
            <a:ext cx="7561262" cy="4826099"/>
          </a:xfrm>
        </p:spPr>
        <p:txBody>
          <a:bodyPr/>
          <a:lstStyle/>
          <a:p>
            <a:pPr>
              <a:buFont typeface="+mj-lt"/>
              <a:buAutoNum type="arabicPeriod" startAt="7"/>
            </a:pPr>
            <a:r>
              <a:rPr lang="en-US" sz="1600" dirty="0"/>
              <a:t>Do the following:</a:t>
            </a:r>
          </a:p>
          <a:p>
            <a:pPr lvl="1">
              <a:buFont typeface="+mj-lt"/>
              <a:buAutoNum type="alphaLcPeriod"/>
            </a:pPr>
            <a:r>
              <a:rPr lang="en-US" sz="1600" b="0" dirty="0"/>
              <a:t>Describe the National Incident Management System (NIMS) and the Incident Command System (ICS)</a:t>
            </a:r>
          </a:p>
          <a:p>
            <a:pPr lvl="1">
              <a:buFont typeface="+mj-lt"/>
              <a:buAutoNum type="alphaLcPeriod"/>
            </a:pPr>
            <a:r>
              <a:rPr lang="en-US" sz="1600" b="0" dirty="0"/>
              <a:t>Identify the local government or community agencies that normally handle and prepare for emergency services similar to those of the NIMS </a:t>
            </a:r>
            <a:br>
              <a:rPr lang="en-US" sz="1600" b="0" dirty="0"/>
            </a:br>
            <a:r>
              <a:rPr lang="en-US" sz="1600" b="0" dirty="0"/>
              <a:t>or ICS. Explain to your counselor </a:t>
            </a:r>
          </a:p>
          <a:p>
            <a:pPr lvl="2">
              <a:buFont typeface="+mj-lt"/>
              <a:buAutoNum type="arabicPeriod"/>
            </a:pPr>
            <a:r>
              <a:rPr lang="en-US" sz="1600" dirty="0"/>
              <a:t>How the NIMS/ICS can assist a Boy Scout troop when responding in a disaster</a:t>
            </a:r>
          </a:p>
          <a:p>
            <a:pPr lvl="2">
              <a:buFont typeface="+mj-lt"/>
              <a:buAutoNum type="arabicPeriod"/>
            </a:pPr>
            <a:r>
              <a:rPr lang="en-US" sz="1600" dirty="0"/>
              <a:t>How a group of Scouts could volunteer to help in the event of these types of emergencies.</a:t>
            </a:r>
          </a:p>
          <a:p>
            <a:pPr lvl="1">
              <a:buFont typeface="+mj-lt"/>
              <a:buAutoNum type="alphaLcPeriod"/>
            </a:pPr>
            <a:r>
              <a:rPr lang="en-US" sz="1600" b="0" dirty="0"/>
              <a:t>Find out who is your community's emergency management director and learn what this person does to prevent, protect, mitigate, respond to, and recover from emergency situations in your community. Discuss this information with your counselor, utilizing the information you learned from requirement 2b</a:t>
            </a:r>
          </a:p>
        </p:txBody>
      </p:sp>
      <p:sp>
        <p:nvSpPr>
          <p:cNvPr id="4"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Requirement 2</a:t>
            </a:r>
            <a:endParaRPr lang="uk-UA" sz="3200" b="0" dirty="0">
              <a:effectLst>
                <a:outerShdw blurRad="38100" dist="38100" dir="2700000" algn="tl">
                  <a:srgbClr val="000000">
                    <a:alpha val="43137"/>
                  </a:srgbClr>
                </a:outerShdw>
              </a:effectLst>
              <a:latin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Tree>
    <p:extLst>
      <p:ext uri="{BB962C8B-B14F-4D97-AF65-F5344CB8AC3E}">
        <p14:creationId xmlns:p14="http://schemas.microsoft.com/office/powerpoint/2010/main" val="4123247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33375"/>
            <a:ext cx="7561262" cy="508000"/>
          </a:xfrm>
        </p:spPr>
        <p:txBody>
          <a:bodyPr/>
          <a:lstStyle/>
          <a:p>
            <a:r>
              <a:rPr lang="en-US" b="0" dirty="0" smtClean="0">
                <a:effectLst>
                  <a:outerShdw blurRad="38100" dist="38100" dir="2700000" algn="tl">
                    <a:srgbClr val="000000">
                      <a:alpha val="43137"/>
                    </a:srgbClr>
                  </a:outerShdw>
                </a:effectLst>
              </a:rPr>
              <a:t>National Incident Management System (NIMS)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6" y="1268760"/>
            <a:ext cx="4608511" cy="5472608"/>
          </a:xfrm>
        </p:spPr>
        <p:txBody>
          <a:bodyPr/>
          <a:lstStyle/>
          <a:p>
            <a:r>
              <a:rPr lang="en-US" sz="1800" dirty="0" smtClean="0"/>
              <a:t>The purpose of the National Incident Management System is to provide citizens with a routine that can be used by the whole community for managing emergency situations.</a:t>
            </a:r>
          </a:p>
          <a:p>
            <a:r>
              <a:rPr lang="en-US" sz="1800" dirty="0" smtClean="0"/>
              <a:t>This systematic approach helps guide individuals groups. And government agencies in working together to cope with a range of threats and hazards.</a:t>
            </a:r>
          </a:p>
          <a:p>
            <a:r>
              <a:rPr lang="en-US" sz="1800" dirty="0" smtClean="0"/>
              <a:t>The principal goal is to prevent loss of life, reduce property damage, and avert harm to the environment.</a:t>
            </a:r>
          </a:p>
          <a:p>
            <a:r>
              <a:rPr lang="en-US" sz="1800" dirty="0" smtClean="0"/>
              <a:t>By using NIMS, communities can more effectively respond to and manage emergency situations and utilize resources such as personnel, food, water, and shelter more efficiently.</a:t>
            </a:r>
            <a:endParaRPr lang="en-US" sz="18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483" t="6666" r="4496" b="6666"/>
          <a:stretch/>
        </p:blipFill>
        <p:spPr>
          <a:xfrm>
            <a:off x="5076056" y="1412776"/>
            <a:ext cx="3816424" cy="2808312"/>
          </a:xfrm>
          <a:prstGeom prst="rect">
            <a:avLst/>
          </a:prstGeom>
        </p:spPr>
      </p:pic>
    </p:spTree>
    <p:extLst>
      <p:ext uri="{BB962C8B-B14F-4D97-AF65-F5344CB8AC3E}">
        <p14:creationId xmlns:p14="http://schemas.microsoft.com/office/powerpoint/2010/main" val="819024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Incident Command System (ICS)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3789040"/>
            <a:ext cx="8496944" cy="2737867"/>
          </a:xfrm>
        </p:spPr>
        <p:txBody>
          <a:bodyPr/>
          <a:lstStyle/>
          <a:p>
            <a:r>
              <a:rPr lang="en-US" sz="1800" dirty="0" smtClean="0"/>
              <a:t>The </a:t>
            </a:r>
            <a:r>
              <a:rPr lang="en-US" sz="1800" dirty="0"/>
              <a:t>Incident Command System (ICS) is a </a:t>
            </a:r>
            <a:r>
              <a:rPr lang="en-US" sz="1800" i="1" dirty="0"/>
              <a:t>system</a:t>
            </a:r>
            <a:r>
              <a:rPr lang="en-US" sz="1800" dirty="0"/>
              <a:t> that efficiently manages emergency personnel during disasters. </a:t>
            </a:r>
            <a:endParaRPr lang="en-US" sz="1800" dirty="0" smtClean="0"/>
          </a:p>
          <a:p>
            <a:r>
              <a:rPr lang="en-US" sz="1800" dirty="0" smtClean="0"/>
              <a:t>Its </a:t>
            </a:r>
            <a:r>
              <a:rPr lang="en-US" sz="1800" dirty="0"/>
              <a:t>main purpose is to develop a consistent chain of command that includes a diverse range of government and non-governmental organizations.</a:t>
            </a:r>
          </a:p>
          <a:p>
            <a:r>
              <a:rPr lang="en-US" sz="1800" dirty="0" smtClean="0"/>
              <a:t>In </a:t>
            </a:r>
            <a:r>
              <a:rPr lang="en-US" sz="1800" dirty="0"/>
              <a:t>an emergency, the ICS </a:t>
            </a:r>
            <a:r>
              <a:rPr lang="en-US" sz="1800" dirty="0" smtClean="0"/>
              <a:t>puts </a:t>
            </a:r>
            <a:r>
              <a:rPr lang="en-US" sz="1800" dirty="0"/>
              <a:t>a system in place where many different types of personnel can quickly begin work under the same command.  </a:t>
            </a:r>
            <a:endParaRPr lang="en-US" sz="1800" dirty="0" smtClean="0"/>
          </a:p>
          <a:p>
            <a:r>
              <a:rPr lang="en-US" sz="1800" dirty="0"/>
              <a:t>ICS ensures that the most pressing needs are met, and that precious resources are used without duplication or waste.</a:t>
            </a:r>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4588" y="1296432"/>
            <a:ext cx="5194400" cy="221701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818" r="1734"/>
          <a:stretch/>
        </p:blipFill>
        <p:spPr>
          <a:xfrm>
            <a:off x="107504" y="1296432"/>
            <a:ext cx="3744416" cy="2217010"/>
          </a:xfrm>
          <a:prstGeom prst="rect">
            <a:avLst/>
          </a:prstGeom>
        </p:spPr>
      </p:pic>
    </p:spTree>
    <p:extLst>
      <p:ext uri="{BB962C8B-B14F-4D97-AF65-F5344CB8AC3E}">
        <p14:creationId xmlns:p14="http://schemas.microsoft.com/office/powerpoint/2010/main" val="35900708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7</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347663" lvl="1" indent="-342900">
              <a:buFont typeface="+mj-lt"/>
              <a:buAutoNum type="alphaLcPeriod" startAt="2"/>
            </a:pPr>
            <a:r>
              <a:rPr lang="en-US" sz="1600" b="0" dirty="0" smtClean="0">
                <a:solidFill>
                  <a:schemeClr val="tx2"/>
                </a:solidFill>
              </a:rPr>
              <a:t>Identify </a:t>
            </a:r>
            <a:r>
              <a:rPr lang="en-US" sz="1600" b="0" dirty="0">
                <a:solidFill>
                  <a:schemeClr val="tx2"/>
                </a:solidFill>
              </a:rPr>
              <a:t>the local government or community agencies that normally handle and prepare for emergency services similar to those of the </a:t>
            </a:r>
            <a:r>
              <a:rPr lang="en-US" sz="1600" b="0" dirty="0" smtClean="0">
                <a:solidFill>
                  <a:schemeClr val="tx2"/>
                </a:solidFill>
              </a:rPr>
              <a:t>NIMS or </a:t>
            </a:r>
            <a:r>
              <a:rPr lang="en-US" sz="1600" b="0" dirty="0">
                <a:solidFill>
                  <a:schemeClr val="tx2"/>
                </a:solidFill>
              </a:rPr>
              <a:t>ICS. Explain to your counselor </a:t>
            </a:r>
          </a:p>
          <a:p>
            <a:pPr lvl="2">
              <a:buFont typeface="+mj-lt"/>
              <a:buAutoNum type="arabicPeriod"/>
            </a:pPr>
            <a:r>
              <a:rPr lang="en-US" sz="1600" dirty="0">
                <a:solidFill>
                  <a:schemeClr val="tx2"/>
                </a:solidFill>
              </a:rPr>
              <a:t>How the NIMS/ICS can assist a Boy Scout troop when responding in a disaster</a:t>
            </a:r>
          </a:p>
          <a:p>
            <a:pPr lvl="2">
              <a:buFont typeface="+mj-lt"/>
              <a:buAutoNum type="arabicPeriod"/>
            </a:pPr>
            <a:r>
              <a:rPr lang="en-US" sz="1600" dirty="0">
                <a:solidFill>
                  <a:schemeClr val="tx2"/>
                </a:solidFill>
              </a:rPr>
              <a:t>How a group of Scouts could volunteer to help in the event of these types of emergencies.</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858" y="3284984"/>
            <a:ext cx="4077072" cy="2293353"/>
          </a:xfrm>
          <a:prstGeom prst="rect">
            <a:avLst/>
          </a:prstGeom>
        </p:spPr>
      </p:pic>
    </p:spTree>
    <p:extLst>
      <p:ext uri="{BB962C8B-B14F-4D97-AF65-F5344CB8AC3E}">
        <p14:creationId xmlns:p14="http://schemas.microsoft.com/office/powerpoint/2010/main" val="3721286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FEMA</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196753"/>
            <a:ext cx="8496944" cy="2592288"/>
          </a:xfrm>
        </p:spPr>
        <p:txBody>
          <a:bodyPr/>
          <a:lstStyle/>
          <a:p>
            <a:r>
              <a:rPr lang="en-US" sz="2000" dirty="0"/>
              <a:t>The Federal Emergency Management Agency (FEMA) is an organization in charge of preparing for and responding to, disasters. </a:t>
            </a:r>
            <a:endParaRPr lang="en-US" sz="2000" dirty="0" smtClean="0"/>
          </a:p>
          <a:p>
            <a:r>
              <a:rPr lang="en-US" sz="2000" dirty="0" smtClean="0"/>
              <a:t>Created </a:t>
            </a:r>
            <a:r>
              <a:rPr lang="en-US" sz="2000" dirty="0"/>
              <a:t>under the department of homeland security, FEMA operates sub-agencies in all 50 states. </a:t>
            </a:r>
            <a:endParaRPr lang="en-US" sz="2000" dirty="0" smtClean="0"/>
          </a:p>
          <a:p>
            <a:r>
              <a:rPr lang="en-US" sz="2000" dirty="0" smtClean="0"/>
              <a:t>You </a:t>
            </a:r>
            <a:r>
              <a:rPr lang="en-US" sz="2000" dirty="0"/>
              <a:t>can view FEMA’s official website to locate the </a:t>
            </a:r>
            <a:r>
              <a:rPr lang="en-US" sz="2000" dirty="0">
                <a:hlinkClick r:id="rId2"/>
              </a:rPr>
              <a:t>FEMA agencies and offices</a:t>
            </a:r>
            <a:r>
              <a:rPr lang="en-US" sz="2000" dirty="0"/>
              <a:t> within your own state.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510" y="3776961"/>
            <a:ext cx="5994667" cy="2664296"/>
          </a:xfrm>
          <a:prstGeom prst="rect">
            <a:avLst/>
          </a:prstGeom>
        </p:spPr>
      </p:pic>
    </p:spTree>
    <p:extLst>
      <p:ext uri="{BB962C8B-B14F-4D97-AF65-F5344CB8AC3E}">
        <p14:creationId xmlns:p14="http://schemas.microsoft.com/office/powerpoint/2010/main" val="791761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33375"/>
            <a:ext cx="7920235" cy="508000"/>
          </a:xfrm>
        </p:spPr>
        <p:txBody>
          <a:bodyPr/>
          <a:lstStyle/>
          <a:p>
            <a:r>
              <a:rPr lang="en-US" b="0" dirty="0" smtClean="0">
                <a:effectLst>
                  <a:outerShdw blurRad="38100" dist="38100" dir="2700000" algn="tl">
                    <a:srgbClr val="000000">
                      <a:alpha val="43137"/>
                    </a:srgbClr>
                  </a:outerShdw>
                </a:effectLst>
              </a:rPr>
              <a:t>Wood County Emergency Management Agency</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412776"/>
            <a:ext cx="7921947" cy="4826099"/>
          </a:xfrm>
        </p:spPr>
        <p:txBody>
          <a:bodyPr/>
          <a:lstStyle/>
          <a:p>
            <a:r>
              <a:rPr lang="en-US" sz="2000" dirty="0"/>
              <a:t>Website Link: </a:t>
            </a:r>
            <a:r>
              <a:rPr lang="en-US" sz="2000" b="1" dirty="0" smtClean="0">
                <a:hlinkClick r:id="rId2"/>
              </a:rPr>
              <a:t>Wood </a:t>
            </a:r>
            <a:r>
              <a:rPr lang="en-US" sz="2000" b="1" dirty="0">
                <a:hlinkClick r:id="rId2"/>
              </a:rPr>
              <a:t>County Emergency Management </a:t>
            </a:r>
            <a:r>
              <a:rPr lang="en-US" sz="2000" b="1" dirty="0" smtClean="0">
                <a:hlinkClick r:id="rId2"/>
              </a:rPr>
              <a:t>Agency</a:t>
            </a:r>
            <a:endParaRPr lang="en-US" sz="2000" b="1" dirty="0" smtClean="0"/>
          </a:p>
          <a:p>
            <a:r>
              <a:rPr lang="en-US" sz="2000" dirty="0" smtClean="0"/>
              <a:t>Wood </a:t>
            </a:r>
            <a:r>
              <a:rPr lang="en-US" sz="2000" dirty="0"/>
              <a:t>County Courthouse &amp; Office Building</a:t>
            </a:r>
            <a:br>
              <a:rPr lang="en-US" sz="2000" dirty="0"/>
            </a:br>
            <a:r>
              <a:rPr lang="en-US" sz="2000" dirty="0"/>
              <a:t>One Courthouse Square Bowling Green, Ohio </a:t>
            </a:r>
            <a:r>
              <a:rPr lang="en-US" sz="2000" dirty="0" smtClean="0"/>
              <a:t>43402</a:t>
            </a:r>
          </a:p>
          <a:p>
            <a:r>
              <a:rPr lang="en-US" sz="2000" dirty="0" smtClean="0"/>
              <a:t>Office </a:t>
            </a:r>
            <a:r>
              <a:rPr lang="en-US" sz="2000" dirty="0"/>
              <a:t>Hours:  Monday </a:t>
            </a:r>
            <a:r>
              <a:rPr lang="en-US" sz="2000" dirty="0" smtClean="0"/>
              <a:t>- </a:t>
            </a:r>
            <a:r>
              <a:rPr lang="en-US" sz="2000" dirty="0"/>
              <a:t>Friday 8:30 a.m. – 4:30 p.m.</a:t>
            </a:r>
          </a:p>
          <a:p>
            <a:r>
              <a:rPr lang="en-US" sz="2000" dirty="0"/>
              <a:t>Office Phone:  </a:t>
            </a:r>
            <a:r>
              <a:rPr lang="en-US" sz="2000" dirty="0" smtClean="0"/>
              <a:t>419-354-9269</a:t>
            </a:r>
          </a:p>
          <a:p>
            <a:r>
              <a:rPr lang="en-US" sz="2000" dirty="0" smtClean="0"/>
              <a:t>Office </a:t>
            </a:r>
            <a:r>
              <a:rPr lang="en-US" sz="2000" dirty="0"/>
              <a:t>Email:  </a:t>
            </a:r>
            <a:r>
              <a:rPr lang="en-US" sz="2000" dirty="0" smtClean="0">
                <a:hlinkClick r:id="rId3"/>
              </a:rPr>
              <a:t>woodcountyema@woodcountyohio.gov</a:t>
            </a:r>
            <a:endParaRPr lang="en-US" sz="200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64" y="2060848"/>
            <a:ext cx="1944216" cy="1944216"/>
          </a:xfrm>
          <a:prstGeom prst="rect">
            <a:avLst/>
          </a:prstGeom>
        </p:spPr>
      </p:pic>
    </p:spTree>
    <p:extLst>
      <p:ext uri="{BB962C8B-B14F-4D97-AF65-F5344CB8AC3E}">
        <p14:creationId xmlns:p14="http://schemas.microsoft.com/office/powerpoint/2010/main" val="13543614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American Red Cross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1196753"/>
            <a:ext cx="8496944" cy="1872208"/>
          </a:xfrm>
        </p:spPr>
        <p:txBody>
          <a:bodyPr/>
          <a:lstStyle/>
          <a:p>
            <a:r>
              <a:rPr lang="en-US" sz="2000" dirty="0" smtClean="0"/>
              <a:t>The American Red Cross is a humanitarian organization which provides relief to victims of disasters and helps people prepare for, respond to, recover from and prevent emergencies.</a:t>
            </a:r>
          </a:p>
          <a:p>
            <a:r>
              <a:rPr lang="en-US" sz="2000" dirty="0" smtClean="0"/>
              <a:t>Visit the website of </a:t>
            </a:r>
            <a:r>
              <a:rPr lang="en-US" sz="2000" b="1" dirty="0" smtClean="0">
                <a:hlinkClick r:id="rId2"/>
              </a:rPr>
              <a:t>The American Red Cross of Northwest Ohio </a:t>
            </a:r>
            <a:r>
              <a:rPr lang="en-US" sz="2000" dirty="0" smtClean="0"/>
              <a:t>for more information.</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6287" y="3068960"/>
            <a:ext cx="5364088" cy="2811275"/>
          </a:xfrm>
          <a:prstGeom prst="rect">
            <a:avLst/>
          </a:prstGeom>
        </p:spPr>
      </p:pic>
    </p:spTree>
    <p:extLst>
      <p:ext uri="{BB962C8B-B14F-4D97-AF65-F5344CB8AC3E}">
        <p14:creationId xmlns:p14="http://schemas.microsoft.com/office/powerpoint/2010/main" val="824224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Disaster Response and Scouts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95536" y="1196753"/>
            <a:ext cx="8424936" cy="2448272"/>
          </a:xfrm>
        </p:spPr>
        <p:txBody>
          <a:bodyPr/>
          <a:lstStyle/>
          <a:p>
            <a:r>
              <a:rPr lang="en-US" sz="2000" dirty="0"/>
              <a:t>In 2003, FEMA established a partnership with Scouts BSA to operate under NIMS and ICS protocol in the case of an emergency. </a:t>
            </a:r>
            <a:endParaRPr lang="en-US" sz="2000" dirty="0" smtClean="0"/>
          </a:p>
          <a:p>
            <a:pPr lvl="1"/>
            <a:r>
              <a:rPr lang="en-US" sz="1600" b="0" dirty="0" smtClean="0"/>
              <a:t>Following </a:t>
            </a:r>
            <a:r>
              <a:rPr lang="en-US" sz="1600" b="0" dirty="0"/>
              <a:t>Hurricane Katrina in 2006, scouts living in the Gulf Coast region worked with local agencies to distribute resources and provide hurricane relief efforts. </a:t>
            </a:r>
          </a:p>
          <a:p>
            <a:r>
              <a:rPr lang="en-US" sz="2000" dirty="0"/>
              <a:t>By coordinating with law enforcement and emergency response personnel, scout troops can mobilize during disasters to help their communities. </a:t>
            </a:r>
            <a:endParaRPr lang="en-US" sz="2000" dirty="0" smtClean="0"/>
          </a:p>
        </p:txBody>
      </p:sp>
      <p:pic>
        <p:nvPicPr>
          <p:cNvPr id="4" name="Picture 3"/>
          <p:cNvPicPr>
            <a:picLocks noChangeAspect="1"/>
          </p:cNvPicPr>
          <p:nvPr/>
        </p:nvPicPr>
        <p:blipFill rotWithShape="1">
          <a:blip r:embed="rId2"/>
          <a:srcRect t="2312" b="5212"/>
          <a:stretch/>
        </p:blipFill>
        <p:spPr>
          <a:xfrm>
            <a:off x="798004" y="3501008"/>
            <a:ext cx="7620000" cy="2880321"/>
          </a:xfrm>
          <a:prstGeom prst="rect">
            <a:avLst/>
          </a:prstGeom>
        </p:spPr>
      </p:pic>
    </p:spTree>
    <p:extLst>
      <p:ext uri="{BB962C8B-B14F-4D97-AF65-F5344CB8AC3E}">
        <p14:creationId xmlns:p14="http://schemas.microsoft.com/office/powerpoint/2010/main" val="3583624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7</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342900" lvl="1" indent="-342900">
              <a:buFont typeface="+mj-lt"/>
              <a:buAutoNum type="alphaLcPeriod" startAt="3"/>
            </a:pPr>
            <a:r>
              <a:rPr lang="en-US" sz="1600" b="0" dirty="0" smtClean="0">
                <a:solidFill>
                  <a:schemeClr val="tx2"/>
                </a:solidFill>
              </a:rPr>
              <a:t>Find </a:t>
            </a:r>
            <a:r>
              <a:rPr lang="en-US" sz="1600" b="0" dirty="0">
                <a:solidFill>
                  <a:schemeClr val="tx2"/>
                </a:solidFill>
              </a:rPr>
              <a:t>out who is your community's emergency management director and learn what this person does to prevent, protect, mitigate, respond to, and recover from emergency situations in your community. Discuss this information with your counselor, utilizing the information you learned from requirement 2b</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484" y="2924944"/>
            <a:ext cx="1944216" cy="1944216"/>
          </a:xfrm>
          <a:prstGeom prst="rect">
            <a:avLst/>
          </a:prstGeom>
        </p:spPr>
      </p:pic>
    </p:spTree>
    <p:extLst>
      <p:ext uri="{BB962C8B-B14F-4D97-AF65-F5344CB8AC3E}">
        <p14:creationId xmlns:p14="http://schemas.microsoft.com/office/powerpoint/2010/main" val="23004163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333375"/>
            <a:ext cx="7920235" cy="508000"/>
          </a:xfrm>
        </p:spPr>
        <p:txBody>
          <a:bodyPr/>
          <a:lstStyle/>
          <a:p>
            <a:r>
              <a:rPr lang="en-US" b="0" dirty="0" smtClean="0">
                <a:effectLst>
                  <a:outerShdw blurRad="38100" dist="38100" dir="2700000" algn="tl">
                    <a:srgbClr val="000000">
                      <a:alpha val="43137"/>
                    </a:srgbClr>
                  </a:outerShdw>
                </a:effectLst>
              </a:rPr>
              <a:t>Wood County Emergency Management Agency</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412776"/>
            <a:ext cx="7921947" cy="4826099"/>
          </a:xfrm>
        </p:spPr>
        <p:txBody>
          <a:bodyPr/>
          <a:lstStyle/>
          <a:p>
            <a:r>
              <a:rPr lang="en-US" sz="2000" dirty="0" smtClean="0"/>
              <a:t>You can find out who your community emergency management director is by visiting the following website: </a:t>
            </a:r>
            <a:r>
              <a:rPr lang="en-US" sz="2000" b="1" dirty="0" smtClean="0">
                <a:hlinkClick r:id="rId2"/>
              </a:rPr>
              <a:t>Wood </a:t>
            </a:r>
            <a:r>
              <a:rPr lang="en-US" sz="2000" b="1" dirty="0">
                <a:hlinkClick r:id="rId2"/>
              </a:rPr>
              <a:t>County Emergency Management </a:t>
            </a:r>
            <a:r>
              <a:rPr lang="en-US" sz="2000" b="1" dirty="0" smtClean="0">
                <a:hlinkClick r:id="rId2"/>
              </a:rPr>
              <a:t>Agency</a:t>
            </a:r>
            <a:endParaRPr lang="en-US" sz="2000" b="1" dirty="0" smtClean="0"/>
          </a:p>
          <a:p>
            <a:pPr lvl="1"/>
            <a:r>
              <a:rPr lang="en-US" sz="1600" b="0" dirty="0" smtClean="0"/>
              <a:t>Wood </a:t>
            </a:r>
            <a:r>
              <a:rPr lang="en-US" sz="1600" b="0" dirty="0"/>
              <a:t>County Courthouse &amp; Office Building</a:t>
            </a:r>
            <a:br>
              <a:rPr lang="en-US" sz="1600" b="0" dirty="0"/>
            </a:br>
            <a:r>
              <a:rPr lang="en-US" sz="1600" b="0" dirty="0"/>
              <a:t>One Courthouse Square Bowling Green, Ohio </a:t>
            </a:r>
            <a:r>
              <a:rPr lang="en-US" sz="1600" b="0" dirty="0" smtClean="0"/>
              <a:t>43402</a:t>
            </a:r>
          </a:p>
          <a:p>
            <a:pPr lvl="1"/>
            <a:r>
              <a:rPr lang="en-US" sz="1600" b="0" dirty="0" smtClean="0"/>
              <a:t>Office </a:t>
            </a:r>
            <a:r>
              <a:rPr lang="en-US" sz="1600" b="0" dirty="0"/>
              <a:t>Hours:  Monday through Friday 8:30 a.m. – 4:30 p.m.</a:t>
            </a:r>
          </a:p>
          <a:p>
            <a:pPr lvl="1"/>
            <a:r>
              <a:rPr lang="en-US" sz="1600" b="0" dirty="0"/>
              <a:t>Office Phone:  </a:t>
            </a:r>
            <a:r>
              <a:rPr lang="en-US" sz="1600" b="0" dirty="0" smtClean="0"/>
              <a:t>419-354-9269</a:t>
            </a:r>
          </a:p>
          <a:p>
            <a:pPr lvl="1"/>
            <a:r>
              <a:rPr lang="en-US" sz="1600" b="0" dirty="0" smtClean="0"/>
              <a:t>Office </a:t>
            </a:r>
            <a:r>
              <a:rPr lang="en-US" sz="1600" b="0" dirty="0"/>
              <a:t>Email:  </a:t>
            </a:r>
            <a:r>
              <a:rPr lang="en-US" sz="1600" b="0" dirty="0" smtClean="0">
                <a:hlinkClick r:id="rId3"/>
              </a:rPr>
              <a:t>woodcountyema@woodcountyohio.gov</a:t>
            </a:r>
            <a:endParaRPr lang="en-US" sz="1600" b="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2204864"/>
            <a:ext cx="1944216" cy="1944216"/>
          </a:xfrm>
          <a:prstGeom prst="rect">
            <a:avLst/>
          </a:prstGeom>
        </p:spPr>
      </p:pic>
    </p:spTree>
    <p:extLst>
      <p:ext uri="{BB962C8B-B14F-4D97-AF65-F5344CB8AC3E}">
        <p14:creationId xmlns:p14="http://schemas.microsoft.com/office/powerpoint/2010/main" val="41455594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Emergency Management Director</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9" y="1268760"/>
            <a:ext cx="4752528" cy="5544616"/>
          </a:xfrm>
        </p:spPr>
        <p:txBody>
          <a:bodyPr/>
          <a:lstStyle/>
          <a:p>
            <a:r>
              <a:rPr lang="en-US" altLang="en-US" sz="2000" dirty="0" smtClean="0">
                <a:latin typeface="Arial" panose="020B0604020202020204" pitchFamily="34" charset="0"/>
              </a:rPr>
              <a:t>The </a:t>
            </a:r>
            <a:r>
              <a:rPr lang="en-US" altLang="en-US" sz="2000" dirty="0">
                <a:latin typeface="Arial" panose="020B0604020202020204" pitchFamily="34" charset="0"/>
              </a:rPr>
              <a:t>role of an emergency management director is to prepare plans and processes to contain disasters. </a:t>
            </a:r>
            <a:endParaRPr lang="en-US" altLang="en-US" sz="2000" dirty="0" smtClean="0">
              <a:latin typeface="Arial" panose="020B0604020202020204" pitchFamily="34" charset="0"/>
            </a:endParaRPr>
          </a:p>
          <a:p>
            <a:r>
              <a:rPr lang="en-US" altLang="en-US" sz="2000" dirty="0" smtClean="0">
                <a:latin typeface="Arial" panose="020B0604020202020204" pitchFamily="34" charset="0"/>
              </a:rPr>
              <a:t>These </a:t>
            </a:r>
            <a:r>
              <a:rPr lang="en-US" altLang="en-US" sz="2000" dirty="0">
                <a:latin typeface="Arial" panose="020B0604020202020204" pitchFamily="34" charset="0"/>
              </a:rPr>
              <a:t>individuals lead response efforts during and after emergencies, using the ICS method to coordinate elected officials, medical teams, government agencies, and safety </a:t>
            </a:r>
            <a:r>
              <a:rPr lang="en-US" altLang="en-US" sz="2000" dirty="0" smtClean="0">
                <a:latin typeface="Arial" panose="020B0604020202020204" pitchFamily="34" charset="0"/>
              </a:rPr>
              <a:t>personnel.</a:t>
            </a:r>
          </a:p>
          <a:p>
            <a:r>
              <a:rPr lang="en-US" altLang="en-US" sz="2000" dirty="0" smtClean="0">
                <a:latin typeface="Arial" panose="020B0604020202020204" pitchFamily="34" charset="0"/>
              </a:rPr>
              <a:t>Emergency </a:t>
            </a:r>
            <a:r>
              <a:rPr lang="en-US" altLang="en-US" sz="2000" dirty="0">
                <a:latin typeface="Arial" panose="020B0604020202020204" pitchFamily="34" charset="0"/>
              </a:rPr>
              <a:t>management directors must assess hazards and create contingency plans beforehand, coordinate teams during an emergency, streamline efforts to reduce potential casualties, and later, review response efforts. </a:t>
            </a:r>
          </a:p>
          <a:p>
            <a:endParaRPr lang="en-US" sz="1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412776"/>
            <a:ext cx="3924252" cy="2617476"/>
          </a:xfrm>
          <a:prstGeom prst="rect">
            <a:avLst/>
          </a:prstGeom>
        </p:spPr>
      </p:pic>
    </p:spTree>
    <p:extLst>
      <p:ext uri="{BB962C8B-B14F-4D97-AF65-F5344CB8AC3E}">
        <p14:creationId xmlns:p14="http://schemas.microsoft.com/office/powerpoint/2010/main" val="257568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973138" y="1195388"/>
            <a:ext cx="6696075" cy="4578350"/>
          </a:xfrm>
        </p:spPr>
        <p:txBody>
          <a:bodyPr/>
          <a:lstStyle/>
          <a:p>
            <a:pPr>
              <a:buFont typeface="+mj-lt"/>
              <a:buAutoNum type="arabicPeriod" startAt="8"/>
            </a:pPr>
            <a:r>
              <a:rPr lang="en-US" sz="1600" dirty="0" smtClean="0"/>
              <a:t>Do </a:t>
            </a:r>
            <a:r>
              <a:rPr lang="en-US" sz="1600" dirty="0"/>
              <a:t>the following:</a:t>
            </a:r>
          </a:p>
          <a:p>
            <a:pPr lvl="1">
              <a:buFont typeface="+mj-lt"/>
              <a:buAutoNum type="alphaLcPeriod"/>
            </a:pPr>
            <a:r>
              <a:rPr lang="en-US" sz="1600" b="0" dirty="0"/>
              <a:t>Tell the things a group of Scouts should be prepared to do, the training they need , and the safety precautions they should take for the following emergency services:</a:t>
            </a:r>
          </a:p>
          <a:p>
            <a:pPr lvl="2">
              <a:buFont typeface="+mj-lt"/>
              <a:buAutoNum type="arabicPeriod"/>
            </a:pPr>
            <a:r>
              <a:rPr lang="en-US" sz="1600" dirty="0"/>
              <a:t>Crowd and traffic control </a:t>
            </a:r>
          </a:p>
          <a:p>
            <a:pPr lvl="2">
              <a:buFont typeface="+mj-lt"/>
              <a:buAutoNum type="arabicPeriod"/>
            </a:pPr>
            <a:r>
              <a:rPr lang="en-US" sz="1600" dirty="0"/>
              <a:t>Messenger service and communication. </a:t>
            </a:r>
          </a:p>
          <a:p>
            <a:pPr lvl="2">
              <a:buFont typeface="+mj-lt"/>
              <a:buAutoNum type="arabicPeriod"/>
            </a:pPr>
            <a:r>
              <a:rPr lang="en-US" sz="1600" dirty="0"/>
              <a:t>Collection and distribution services. </a:t>
            </a:r>
          </a:p>
          <a:p>
            <a:pPr lvl="2">
              <a:buFont typeface="+mj-lt"/>
              <a:buAutoNum type="arabicPeriod"/>
            </a:pPr>
            <a:r>
              <a:rPr lang="en-US" sz="1600" dirty="0"/>
              <a:t>Group feeding, shelter, and sanitation.</a:t>
            </a:r>
          </a:p>
          <a:p>
            <a:pPr lvl="1">
              <a:buFont typeface="+mj-lt"/>
              <a:buAutoNum type="alphaLcPeriod"/>
            </a:pPr>
            <a:r>
              <a:rPr lang="en-US" sz="1600" b="0" dirty="0"/>
              <a:t>Prepare a personal emergency service pack for a mobilization call. Prepare a family kit (suitcase or waterproof box) for use by your family in case an emergency evacuation is needed. Explain the needs and uses of the contents</a:t>
            </a:r>
            <a:r>
              <a:rPr lang="en-US" sz="1600" b="0" dirty="0" smtClean="0"/>
              <a:t>.</a:t>
            </a:r>
            <a:endParaRPr lang="en-US" sz="1600"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
        <p:nvSpPr>
          <p:cNvPr id="6"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6040996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8</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287338" lvl="1">
              <a:buFont typeface="+mj-lt"/>
              <a:buAutoNum type="alphaLcPeriod"/>
            </a:pPr>
            <a:r>
              <a:rPr lang="en-US" sz="1600" b="0" dirty="0" smtClean="0">
                <a:solidFill>
                  <a:schemeClr val="tx2"/>
                </a:solidFill>
              </a:rPr>
              <a:t>Tell </a:t>
            </a:r>
            <a:r>
              <a:rPr lang="en-US" sz="1600" b="0" dirty="0">
                <a:solidFill>
                  <a:schemeClr val="tx2"/>
                </a:solidFill>
              </a:rPr>
              <a:t>the things a group of Scouts should be prepared to do, the training they </a:t>
            </a:r>
            <a:r>
              <a:rPr lang="en-US" sz="1600" b="0" dirty="0" smtClean="0">
                <a:solidFill>
                  <a:schemeClr val="tx2"/>
                </a:solidFill>
              </a:rPr>
              <a:t>need, </a:t>
            </a:r>
            <a:r>
              <a:rPr lang="en-US" sz="1600" b="0" dirty="0">
                <a:solidFill>
                  <a:schemeClr val="tx2"/>
                </a:solidFill>
              </a:rPr>
              <a:t>and the safety precautions they should take for the following emergency services:</a:t>
            </a:r>
          </a:p>
          <a:p>
            <a:pPr marL="457200" lvl="2">
              <a:buFont typeface="+mj-lt"/>
              <a:buAutoNum type="arabicPeriod"/>
            </a:pPr>
            <a:r>
              <a:rPr lang="en-US" sz="1600" dirty="0">
                <a:solidFill>
                  <a:schemeClr val="tx2"/>
                </a:solidFill>
              </a:rPr>
              <a:t>Crowd and traffic control </a:t>
            </a:r>
          </a:p>
          <a:p>
            <a:pPr marL="457200" lvl="2">
              <a:buFont typeface="+mj-lt"/>
              <a:buAutoNum type="arabicPeriod"/>
            </a:pPr>
            <a:r>
              <a:rPr lang="en-US" sz="1600" dirty="0">
                <a:solidFill>
                  <a:schemeClr val="tx2"/>
                </a:solidFill>
              </a:rPr>
              <a:t>Messenger service and communication. </a:t>
            </a:r>
          </a:p>
          <a:p>
            <a:pPr marL="457200" lvl="2">
              <a:buFont typeface="+mj-lt"/>
              <a:buAutoNum type="arabicPeriod"/>
            </a:pPr>
            <a:r>
              <a:rPr lang="en-US" sz="1600" dirty="0">
                <a:solidFill>
                  <a:schemeClr val="tx2"/>
                </a:solidFill>
              </a:rPr>
              <a:t>Collection and distribution services. </a:t>
            </a:r>
          </a:p>
          <a:p>
            <a:pPr marL="457200" lvl="2">
              <a:buFont typeface="+mj-lt"/>
              <a:buAutoNum type="arabicPeriod"/>
            </a:pPr>
            <a:r>
              <a:rPr lang="en-US" sz="1600" dirty="0">
                <a:solidFill>
                  <a:schemeClr val="tx2"/>
                </a:solidFill>
              </a:rPr>
              <a:t>Group feeding, shelter, and sanitation.</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spTree>
    <p:extLst>
      <p:ext uri="{BB962C8B-B14F-4D97-AF65-F5344CB8AC3E}">
        <p14:creationId xmlns:p14="http://schemas.microsoft.com/office/powerpoint/2010/main" val="9220299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Crowd and Traffic Control</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4213" y="1196752"/>
            <a:ext cx="4967907" cy="5042123"/>
          </a:xfrm>
        </p:spPr>
        <p:txBody>
          <a:bodyPr/>
          <a:lstStyle/>
          <a:p>
            <a:r>
              <a:rPr lang="en-US" sz="1800" dirty="0" smtClean="0"/>
              <a:t>Crowd and traffic control must be done under the supervision of officials in charge of the situation.</a:t>
            </a:r>
          </a:p>
          <a:p>
            <a:r>
              <a:rPr lang="en-US" sz="1800" dirty="0" smtClean="0"/>
              <a:t>The crowd-control crew should have caution tape.</a:t>
            </a:r>
          </a:p>
          <a:p>
            <a:r>
              <a:rPr lang="en-US" sz="1800" dirty="0" smtClean="0"/>
              <a:t>To move a crowd back, crew members can use the caution tape, held at chest height, and advance slowly toward the crowd.</a:t>
            </a:r>
          </a:p>
          <a:p>
            <a:r>
              <a:rPr lang="en-US" sz="1800" dirty="0" smtClean="0"/>
              <a:t>To keep the crowd back, form a chain with other staff members.</a:t>
            </a:r>
          </a:p>
          <a:p>
            <a:r>
              <a:rPr lang="en-US" sz="1800" dirty="0" smtClean="0"/>
              <a:t>To direct the movement of a crowd, indicate direction by pointing or blocking the way.</a:t>
            </a:r>
          </a:p>
          <a:p>
            <a:r>
              <a:rPr lang="en-US" sz="1800" dirty="0" smtClean="0"/>
              <a:t>During daylight hours, a fluorescent or reflective vest should be worn.</a:t>
            </a:r>
          </a:p>
          <a:p>
            <a:r>
              <a:rPr lang="en-US" sz="1800" dirty="0" smtClean="0"/>
              <a:t>After dark, a reflective vest should be worn.</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1449573"/>
            <a:ext cx="3114946" cy="2268240"/>
          </a:xfrm>
          <a:prstGeom prst="rect">
            <a:avLst/>
          </a:prstGeom>
        </p:spPr>
      </p:pic>
    </p:spTree>
    <p:extLst>
      <p:ext uri="{BB962C8B-B14F-4D97-AF65-F5344CB8AC3E}">
        <p14:creationId xmlns:p14="http://schemas.microsoft.com/office/powerpoint/2010/main" val="24588205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Messenger Service and Communications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9" y="1196752"/>
            <a:ext cx="5616624" cy="5256584"/>
          </a:xfrm>
        </p:spPr>
        <p:txBody>
          <a:bodyPr/>
          <a:lstStyle/>
          <a:p>
            <a:r>
              <a:rPr lang="en-US" sz="2000" dirty="0" smtClean="0"/>
              <a:t>Messenger Service</a:t>
            </a:r>
          </a:p>
          <a:p>
            <a:pPr lvl="1"/>
            <a:r>
              <a:rPr lang="en-US" sz="1600" b="0" dirty="0" smtClean="0"/>
              <a:t>Your troop should make a large-scale map of the are and assigns sections to each patrol.</a:t>
            </a:r>
          </a:p>
          <a:p>
            <a:pPr lvl="1"/>
            <a:r>
              <a:rPr lang="en-US" sz="1600" b="0" dirty="0" smtClean="0"/>
              <a:t>Each patrol prepares its own sectional map and learns it inside out.</a:t>
            </a:r>
          </a:p>
          <a:p>
            <a:pPr lvl="1"/>
            <a:r>
              <a:rPr lang="en-US" sz="1600" b="0" dirty="0" smtClean="0"/>
              <a:t>Bikes can speed up delivery.</a:t>
            </a:r>
          </a:p>
          <a:p>
            <a:pPr lvl="1"/>
            <a:r>
              <a:rPr lang="en-US" sz="1600" b="0" dirty="0" smtClean="0"/>
              <a:t>During emergencies, it is essential that each messenger carry personal identification, a list of critical phone numbers, a cell phone, flashlight, personal first-aid kit, pencil, paper, multitools, and money.</a:t>
            </a:r>
          </a:p>
          <a:p>
            <a:pPr lvl="1"/>
            <a:r>
              <a:rPr lang="en-US" sz="1600" b="0" dirty="0" smtClean="0"/>
              <a:t>After delivering a written message, get a written receipt and return it with any answer to the sender.</a:t>
            </a:r>
          </a:p>
          <a:p>
            <a:r>
              <a:rPr lang="en-US" sz="2000" dirty="0" smtClean="0"/>
              <a:t>Communications</a:t>
            </a:r>
          </a:p>
          <a:p>
            <a:pPr lvl="1"/>
            <a:r>
              <a:rPr lang="en-US" sz="1600" b="0" dirty="0" smtClean="0"/>
              <a:t>Scouts can take phone calls and relay information to officials.</a:t>
            </a:r>
          </a:p>
          <a:p>
            <a:pPr lvl="1"/>
            <a:r>
              <a:rPr lang="en-US" sz="1600" b="0" dirty="0" smtClean="0"/>
              <a:t>Scouts and leaders qualified as amateur radio operators can serve as a primary means of communication</a:t>
            </a:r>
          </a:p>
          <a:p>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3" y="1556792"/>
            <a:ext cx="2988228" cy="3456384"/>
          </a:xfrm>
          <a:prstGeom prst="rect">
            <a:avLst/>
          </a:prstGeom>
        </p:spPr>
      </p:pic>
    </p:spTree>
    <p:extLst>
      <p:ext uri="{BB962C8B-B14F-4D97-AF65-F5344CB8AC3E}">
        <p14:creationId xmlns:p14="http://schemas.microsoft.com/office/powerpoint/2010/main" val="20152952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Collection and Distribution Services</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23528" y="1268761"/>
            <a:ext cx="8352928" cy="2160240"/>
          </a:xfrm>
        </p:spPr>
        <p:txBody>
          <a:bodyPr/>
          <a:lstStyle/>
          <a:p>
            <a:r>
              <a:rPr lang="en-US" sz="2000" dirty="0" smtClean="0"/>
              <a:t>During and after some disasters, such as floods and tornadoes, many people may be without food and clothing</a:t>
            </a:r>
          </a:p>
          <a:p>
            <a:r>
              <a:rPr lang="en-US" sz="2000" dirty="0" smtClean="0"/>
              <a:t>Scouts working under the direction of local officials can help collect needed items and get them to a central distribution point.</a:t>
            </a:r>
          </a:p>
          <a:p>
            <a:r>
              <a:rPr lang="en-US" sz="2000" dirty="0" smtClean="0"/>
              <a:t>Scouts can also distribute leaflets or instructions for the local emergency management agency or Red Cross.</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2311" y="3573016"/>
            <a:ext cx="4932040" cy="2890965"/>
          </a:xfrm>
          <a:prstGeom prst="rect">
            <a:avLst/>
          </a:prstGeom>
        </p:spPr>
      </p:pic>
    </p:spTree>
    <p:extLst>
      <p:ext uri="{BB962C8B-B14F-4D97-AF65-F5344CB8AC3E}">
        <p14:creationId xmlns:p14="http://schemas.microsoft.com/office/powerpoint/2010/main" val="1319984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Group Feeding, Shelter, and Sanitation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95535" y="1196752"/>
            <a:ext cx="8568953" cy="1656184"/>
          </a:xfrm>
        </p:spPr>
        <p:txBody>
          <a:bodyPr/>
          <a:lstStyle/>
          <a:p>
            <a:r>
              <a:rPr lang="en-US" sz="2000" dirty="0"/>
              <a:t>Always coordinate activities with the Red Cross or local authorities.</a:t>
            </a:r>
          </a:p>
          <a:p>
            <a:r>
              <a:rPr lang="en-US" sz="2000" dirty="0" smtClean="0"/>
              <a:t>If your troop is prepared with cooking pots, grates and grills, shovels, axes, staves (for tripods), firestarters, twine or rope (to mark off serving areas), and charcoal, you will be prepared for emergency mass feeding.</a:t>
            </a:r>
          </a:p>
        </p:txBody>
      </p:sp>
      <p:sp>
        <p:nvSpPr>
          <p:cNvPr id="6" name="Content Placeholder 5"/>
          <p:cNvSpPr>
            <a:spLocks noGrp="1"/>
          </p:cNvSpPr>
          <p:nvPr>
            <p:ph sz="half" idx="2"/>
          </p:nvPr>
        </p:nvSpPr>
        <p:spPr>
          <a:xfrm>
            <a:off x="395535" y="2852936"/>
            <a:ext cx="3993903" cy="3529955"/>
          </a:xfrm>
        </p:spPr>
        <p:txBody>
          <a:bodyPr/>
          <a:lstStyle/>
          <a:p>
            <a:r>
              <a:rPr lang="en-US" sz="2000" dirty="0"/>
              <a:t>Under the direction of officials in charge, Scouts can set up tents in designated areas.</a:t>
            </a:r>
          </a:p>
          <a:p>
            <a:r>
              <a:rPr lang="en-US" sz="2000" dirty="0"/>
              <a:t>Troops can help treat water.</a:t>
            </a:r>
          </a:p>
          <a:p>
            <a:r>
              <a:rPr lang="en-US" sz="2000" dirty="0"/>
              <a:t>Troops can collect covered containers for garbage.</a:t>
            </a:r>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020" y="2852853"/>
            <a:ext cx="4233540" cy="2824674"/>
          </a:xfrm>
          <a:prstGeom prst="rect">
            <a:avLst/>
          </a:prstGeom>
        </p:spPr>
      </p:pic>
    </p:spTree>
    <p:extLst>
      <p:ext uri="{BB962C8B-B14F-4D97-AF65-F5344CB8AC3E}">
        <p14:creationId xmlns:p14="http://schemas.microsoft.com/office/powerpoint/2010/main" val="18382955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8</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347663" lvl="1" indent="-342900">
              <a:buFont typeface="+mj-lt"/>
              <a:buAutoNum type="alphaLcPeriod" startAt="2"/>
            </a:pPr>
            <a:r>
              <a:rPr lang="en-US" sz="1600" b="0" dirty="0" smtClean="0">
                <a:solidFill>
                  <a:schemeClr val="tx2"/>
                </a:solidFill>
              </a:rPr>
              <a:t>Prepare </a:t>
            </a:r>
            <a:r>
              <a:rPr lang="en-US" sz="1600" b="0" dirty="0">
                <a:solidFill>
                  <a:schemeClr val="tx2"/>
                </a:solidFill>
              </a:rPr>
              <a:t>a personal emergency service pack for a mobilization call. Prepare a family kit (suitcase or waterproof box) for use by your family in case an emergency evacuation is needed. Explain the needs and uses of the contents.</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753" y="2492896"/>
            <a:ext cx="5201677" cy="2765102"/>
          </a:xfrm>
          <a:prstGeom prst="rect">
            <a:avLst/>
          </a:prstGeom>
        </p:spPr>
      </p:pic>
    </p:spTree>
    <p:extLst>
      <p:ext uri="{BB962C8B-B14F-4D97-AF65-F5344CB8AC3E}">
        <p14:creationId xmlns:p14="http://schemas.microsoft.com/office/powerpoint/2010/main" val="29713633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Personal Emergency Service Pack</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4212" y="1340767"/>
            <a:ext cx="7848227" cy="432049"/>
          </a:xfrm>
        </p:spPr>
        <p:txBody>
          <a:bodyPr/>
          <a:lstStyle/>
          <a:p>
            <a:pPr marL="0" indent="0">
              <a:buNone/>
            </a:pPr>
            <a:r>
              <a:rPr lang="en-US" sz="1800" dirty="0" smtClean="0"/>
              <a:t>Be prepared for a mobilization call with a personal emergency service pack.</a:t>
            </a:r>
            <a:endParaRPr lang="en-US" sz="1800" dirty="0"/>
          </a:p>
        </p:txBody>
      </p:sp>
      <p:sp>
        <p:nvSpPr>
          <p:cNvPr id="5" name="TextBox 4"/>
          <p:cNvSpPr txBox="1"/>
          <p:nvPr/>
        </p:nvSpPr>
        <p:spPr>
          <a:xfrm>
            <a:off x="1043608" y="1916997"/>
            <a:ext cx="3671763" cy="4278094"/>
          </a:xfrm>
          <a:prstGeom prst="rect">
            <a:avLst/>
          </a:prstGeom>
          <a:noFill/>
        </p:spPr>
        <p:txBody>
          <a:bodyPr wrap="square" rtlCol="0">
            <a:spAutoFit/>
          </a:bodyPr>
          <a:lstStyle/>
          <a:p>
            <a:pPr marL="285750" indent="-285750">
              <a:buFont typeface="Wingdings" panose="05000000000000000000" pitchFamily="2" charset="2"/>
              <a:buChar char="q"/>
            </a:pPr>
            <a:r>
              <a:rPr lang="en-US" sz="1600" dirty="0" smtClean="0">
                <a:solidFill>
                  <a:schemeClr val="bg1"/>
                </a:solidFill>
              </a:rPr>
              <a:t>Poncho or raincoat</a:t>
            </a:r>
          </a:p>
          <a:p>
            <a:pPr marL="285750" indent="-285750">
              <a:buFont typeface="Wingdings" panose="05000000000000000000" pitchFamily="2" charset="2"/>
              <a:buChar char="q"/>
            </a:pPr>
            <a:r>
              <a:rPr lang="en-US" sz="1600" dirty="0" smtClean="0">
                <a:solidFill>
                  <a:schemeClr val="bg1"/>
                </a:solidFill>
              </a:rPr>
              <a:t>Change of underwear and socks</a:t>
            </a:r>
          </a:p>
          <a:p>
            <a:pPr marL="285750" indent="-285750">
              <a:buFont typeface="Wingdings" panose="05000000000000000000" pitchFamily="2" charset="2"/>
              <a:buChar char="q"/>
            </a:pPr>
            <a:r>
              <a:rPr lang="en-US" sz="1600" dirty="0" smtClean="0">
                <a:solidFill>
                  <a:schemeClr val="bg1"/>
                </a:solidFill>
              </a:rPr>
              <a:t>Small bag with toothbrush, toothpaste, soap, comb, needle, thread, shoelaces, and toilet paper</a:t>
            </a:r>
          </a:p>
          <a:p>
            <a:pPr marL="285750" indent="-285750">
              <a:buFont typeface="Wingdings" panose="05000000000000000000" pitchFamily="2" charset="2"/>
              <a:buChar char="q"/>
            </a:pPr>
            <a:r>
              <a:rPr lang="en-US" sz="1600" dirty="0" smtClean="0">
                <a:solidFill>
                  <a:schemeClr val="bg1"/>
                </a:solidFill>
              </a:rPr>
              <a:t>Sleeping bag and waterproof ground cloth</a:t>
            </a:r>
          </a:p>
          <a:p>
            <a:pPr marL="285750" indent="-285750">
              <a:buFont typeface="Wingdings" panose="05000000000000000000" pitchFamily="2" charset="2"/>
              <a:buChar char="q"/>
            </a:pPr>
            <a:r>
              <a:rPr lang="en-US" sz="1600" dirty="0" smtClean="0">
                <a:solidFill>
                  <a:schemeClr val="bg1"/>
                </a:solidFill>
              </a:rPr>
              <a:t>Maps of areas where your troop is likely to serve</a:t>
            </a:r>
          </a:p>
          <a:p>
            <a:pPr marL="285750" indent="-285750">
              <a:buFont typeface="Wingdings" panose="05000000000000000000" pitchFamily="2" charset="2"/>
              <a:buChar char="q"/>
            </a:pPr>
            <a:r>
              <a:rPr lang="en-US" sz="1600" dirty="0" smtClean="0">
                <a:solidFill>
                  <a:schemeClr val="bg1"/>
                </a:solidFill>
              </a:rPr>
              <a:t>50 feet of Para cord</a:t>
            </a:r>
          </a:p>
          <a:p>
            <a:pPr marL="285750" indent="-285750">
              <a:buFont typeface="Wingdings" panose="05000000000000000000" pitchFamily="2" charset="2"/>
              <a:buChar char="q"/>
            </a:pPr>
            <a:r>
              <a:rPr lang="en-US" sz="1600" dirty="0" smtClean="0">
                <a:solidFill>
                  <a:schemeClr val="bg1"/>
                </a:solidFill>
              </a:rPr>
              <a:t>Pocket knife, ax, saw</a:t>
            </a:r>
          </a:p>
          <a:p>
            <a:pPr marL="285750" indent="-285750">
              <a:buFont typeface="Wingdings" panose="05000000000000000000" pitchFamily="2" charset="2"/>
              <a:buChar char="q"/>
            </a:pPr>
            <a:r>
              <a:rPr lang="en-US" sz="1600" dirty="0" smtClean="0">
                <a:solidFill>
                  <a:schemeClr val="bg1"/>
                </a:solidFill>
              </a:rPr>
              <a:t>Water treatment equipment</a:t>
            </a:r>
          </a:p>
          <a:p>
            <a:pPr marL="285750" indent="-285750">
              <a:buFont typeface="Wingdings" panose="05000000000000000000" pitchFamily="2" charset="2"/>
              <a:buChar char="q"/>
            </a:pPr>
            <a:r>
              <a:rPr lang="en-US" sz="1600" dirty="0" smtClean="0">
                <a:solidFill>
                  <a:schemeClr val="bg1"/>
                </a:solidFill>
              </a:rPr>
              <a:t>Cook kit and canteen</a:t>
            </a:r>
          </a:p>
          <a:p>
            <a:pPr marL="285750" indent="-285750">
              <a:buFont typeface="Wingdings" panose="05000000000000000000" pitchFamily="2" charset="2"/>
              <a:buChar char="q"/>
            </a:pPr>
            <a:r>
              <a:rPr lang="en-US" sz="1600" dirty="0" smtClean="0">
                <a:solidFill>
                  <a:schemeClr val="bg1"/>
                </a:solidFill>
              </a:rPr>
              <a:t>Flashlight</a:t>
            </a:r>
          </a:p>
          <a:p>
            <a:pPr marL="285750" indent="-285750">
              <a:buFont typeface="Wingdings" panose="05000000000000000000" pitchFamily="2" charset="2"/>
              <a:buChar char="q"/>
            </a:pPr>
            <a:r>
              <a:rPr lang="en-US" sz="1600" dirty="0" smtClean="0">
                <a:solidFill>
                  <a:schemeClr val="bg1"/>
                </a:solidFill>
              </a:rPr>
              <a:t>Battery-powered radio</a:t>
            </a:r>
          </a:p>
          <a:p>
            <a:pPr marL="285750" indent="-285750">
              <a:buFont typeface="Wingdings" panose="05000000000000000000" pitchFamily="2" charset="2"/>
              <a:buChar char="q"/>
            </a:pPr>
            <a:r>
              <a:rPr lang="en-US" sz="1600" dirty="0" smtClean="0">
                <a:solidFill>
                  <a:schemeClr val="bg1"/>
                </a:solidFill>
              </a:rPr>
              <a:t>Extra batteries</a:t>
            </a:r>
          </a:p>
          <a:p>
            <a:pPr marL="285750" indent="-285750">
              <a:buFont typeface="Wingdings" panose="05000000000000000000" pitchFamily="2" charset="2"/>
              <a:buChar char="q"/>
            </a:pPr>
            <a:r>
              <a:rPr lang="en-US" sz="1600" dirty="0" smtClean="0">
                <a:solidFill>
                  <a:schemeClr val="bg1"/>
                </a:solidFill>
              </a:rPr>
              <a:t>Hard hat</a:t>
            </a:r>
          </a:p>
        </p:txBody>
      </p:sp>
      <p:sp>
        <p:nvSpPr>
          <p:cNvPr id="6" name="TextBox 5"/>
          <p:cNvSpPr txBox="1"/>
          <p:nvPr/>
        </p:nvSpPr>
        <p:spPr>
          <a:xfrm>
            <a:off x="5076056" y="1916997"/>
            <a:ext cx="3671763" cy="4031873"/>
          </a:xfrm>
          <a:prstGeom prst="rect">
            <a:avLst/>
          </a:prstGeom>
          <a:noFill/>
        </p:spPr>
        <p:txBody>
          <a:bodyPr wrap="square" rtlCol="0">
            <a:spAutoFit/>
          </a:bodyPr>
          <a:lstStyle/>
          <a:p>
            <a:pPr marL="285750" indent="-285750">
              <a:buFont typeface="Wingdings" panose="05000000000000000000" pitchFamily="2" charset="2"/>
              <a:buChar char="q"/>
            </a:pPr>
            <a:r>
              <a:rPr lang="en-US" sz="1600" dirty="0">
                <a:solidFill>
                  <a:schemeClr val="bg1"/>
                </a:solidFill>
              </a:rPr>
              <a:t>Other equipment as determined by weather </a:t>
            </a:r>
            <a:r>
              <a:rPr lang="en-US" sz="1600" dirty="0" smtClean="0">
                <a:solidFill>
                  <a:schemeClr val="bg1"/>
                </a:solidFill>
              </a:rPr>
              <a:t>conditions (winter jacket, rubber boots, gloves, etc.)</a:t>
            </a:r>
            <a:endParaRPr lang="en-US" sz="1600" dirty="0">
              <a:solidFill>
                <a:schemeClr val="bg1"/>
              </a:solidFill>
            </a:endParaRPr>
          </a:p>
          <a:p>
            <a:pPr marL="285750" indent="-285750">
              <a:buFont typeface="Wingdings" panose="05000000000000000000" pitchFamily="2" charset="2"/>
              <a:buChar char="q"/>
            </a:pPr>
            <a:r>
              <a:rPr lang="en-US" sz="1600" dirty="0" smtClean="0">
                <a:solidFill>
                  <a:schemeClr val="bg1"/>
                </a:solidFill>
              </a:rPr>
              <a:t>Personal first-aid kit</a:t>
            </a:r>
          </a:p>
          <a:p>
            <a:pPr marL="285750" indent="-285750">
              <a:buFont typeface="Wingdings" panose="05000000000000000000" pitchFamily="2" charset="2"/>
              <a:buChar char="q"/>
            </a:pPr>
            <a:r>
              <a:rPr lang="en-US" sz="1600" dirty="0" smtClean="0">
                <a:solidFill>
                  <a:schemeClr val="bg1"/>
                </a:solidFill>
              </a:rPr>
              <a:t>Matches in a waterproof container</a:t>
            </a:r>
          </a:p>
          <a:p>
            <a:pPr marL="285750" indent="-285750">
              <a:buFont typeface="Wingdings" panose="05000000000000000000" pitchFamily="2" charset="2"/>
              <a:buChar char="q"/>
            </a:pPr>
            <a:r>
              <a:rPr lang="en-US" sz="1600" dirty="0" smtClean="0">
                <a:solidFill>
                  <a:schemeClr val="bg1"/>
                </a:solidFill>
              </a:rPr>
              <a:t>Emergency ration (energy bars)</a:t>
            </a:r>
          </a:p>
          <a:p>
            <a:pPr marL="285750" indent="-285750">
              <a:buFont typeface="Wingdings" panose="05000000000000000000" pitchFamily="2" charset="2"/>
              <a:buChar char="q"/>
            </a:pPr>
            <a:r>
              <a:rPr lang="en-US" sz="1600" dirty="0" smtClean="0">
                <a:solidFill>
                  <a:schemeClr val="bg1"/>
                </a:solidFill>
              </a:rPr>
              <a:t>Pencil and small notebook</a:t>
            </a:r>
          </a:p>
          <a:p>
            <a:pPr marL="285750" indent="-285750">
              <a:buFont typeface="Wingdings" panose="05000000000000000000" pitchFamily="2" charset="2"/>
              <a:buChar char="q"/>
            </a:pPr>
            <a:r>
              <a:rPr lang="en-US" sz="1600" dirty="0" smtClean="0">
                <a:solidFill>
                  <a:schemeClr val="bg1"/>
                </a:solidFill>
              </a:rPr>
              <a:t>Bandanna</a:t>
            </a:r>
          </a:p>
          <a:p>
            <a:pPr marL="285750" indent="-285750">
              <a:buFont typeface="Wingdings" panose="05000000000000000000" pitchFamily="2" charset="2"/>
              <a:buChar char="q"/>
            </a:pPr>
            <a:r>
              <a:rPr lang="en-US" sz="1600" dirty="0" smtClean="0">
                <a:solidFill>
                  <a:schemeClr val="bg1"/>
                </a:solidFill>
              </a:rPr>
              <a:t>Compass and map of the area</a:t>
            </a:r>
          </a:p>
          <a:p>
            <a:pPr marL="285750" indent="-285750">
              <a:buFont typeface="Wingdings" panose="05000000000000000000" pitchFamily="2" charset="2"/>
              <a:buChar char="q"/>
            </a:pPr>
            <a:r>
              <a:rPr lang="en-US" sz="1600" dirty="0" smtClean="0">
                <a:solidFill>
                  <a:schemeClr val="bg1"/>
                </a:solidFill>
              </a:rPr>
              <a:t>Watch (unless you usually wear one)</a:t>
            </a:r>
          </a:p>
          <a:p>
            <a:pPr marL="285750" indent="-285750">
              <a:buFont typeface="Wingdings" panose="05000000000000000000" pitchFamily="2" charset="2"/>
              <a:buChar char="q"/>
            </a:pPr>
            <a:r>
              <a:rPr lang="en-US" sz="1600" dirty="0" smtClean="0">
                <a:solidFill>
                  <a:schemeClr val="bg1"/>
                </a:solidFill>
              </a:rPr>
              <a:t>Kleenex</a:t>
            </a:r>
          </a:p>
          <a:p>
            <a:pPr marL="285750" indent="-285750">
              <a:buFont typeface="Wingdings" panose="05000000000000000000" pitchFamily="2" charset="2"/>
              <a:buChar char="q"/>
            </a:pPr>
            <a:r>
              <a:rPr lang="en-US" sz="1600" dirty="0" smtClean="0">
                <a:solidFill>
                  <a:schemeClr val="bg1"/>
                </a:solidFill>
              </a:rPr>
              <a:t>Work gloves</a:t>
            </a:r>
          </a:p>
          <a:p>
            <a:pPr marL="285750" indent="-285750">
              <a:buFont typeface="Wingdings" panose="05000000000000000000" pitchFamily="2" charset="2"/>
              <a:buChar char="q"/>
            </a:pPr>
            <a:r>
              <a:rPr lang="en-US" sz="1600" dirty="0" smtClean="0">
                <a:solidFill>
                  <a:schemeClr val="bg1"/>
                </a:solidFill>
              </a:rPr>
              <a:t>Dust masks</a:t>
            </a:r>
          </a:p>
          <a:p>
            <a:pPr marL="285750" indent="-285750">
              <a:buFont typeface="Wingdings" panose="05000000000000000000" pitchFamily="2" charset="2"/>
              <a:buChar char="q"/>
            </a:pPr>
            <a:r>
              <a:rPr lang="en-US" sz="1600" dirty="0" smtClean="0">
                <a:solidFill>
                  <a:schemeClr val="bg1"/>
                </a:solidFill>
              </a:rPr>
              <a:t>Boots, long-sleeved shirt, long pants, and safety glasses</a:t>
            </a:r>
            <a:endParaRPr lang="en-US" sz="1600" dirty="0">
              <a:solidFill>
                <a:schemeClr val="bg1"/>
              </a:solidFill>
            </a:endParaRPr>
          </a:p>
        </p:txBody>
      </p:sp>
    </p:spTree>
    <p:extLst>
      <p:ext uri="{BB962C8B-B14F-4D97-AF65-F5344CB8AC3E}">
        <p14:creationId xmlns:p14="http://schemas.microsoft.com/office/powerpoint/2010/main" val="3476244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Family Emergency Kit</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512" y="1125538"/>
            <a:ext cx="8712967" cy="5327798"/>
          </a:xfrm>
        </p:spPr>
        <p:txBody>
          <a:bodyPr/>
          <a:lstStyle/>
          <a:p>
            <a:pPr marL="0" indent="0">
              <a:buNone/>
            </a:pPr>
            <a:r>
              <a:rPr lang="en-US" sz="1800" dirty="0"/>
              <a:t>What you have on hand when a disaster happens could make a big difference. Plan to store enough supplies for everyone in your household for at least three days.</a:t>
            </a:r>
          </a:p>
          <a:p>
            <a:r>
              <a:rPr lang="en-US" sz="1300" b="1" dirty="0"/>
              <a:t>Water.</a:t>
            </a:r>
            <a:r>
              <a:rPr lang="en-US" sz="1300" dirty="0"/>
              <a:t> Have at least one gallon per person per day.</a:t>
            </a:r>
          </a:p>
          <a:p>
            <a:r>
              <a:rPr lang="en-US" sz="1300" b="1" dirty="0"/>
              <a:t>Food.</a:t>
            </a:r>
            <a:r>
              <a:rPr lang="en-US" sz="1300" dirty="0"/>
              <a:t> Pack non-perishable, high-protein items, including energy bars, ready-to-eat soup, peanut butter, etc. Select foods that require no refrigeration, preparation or cooking, and little or no water.</a:t>
            </a:r>
          </a:p>
          <a:p>
            <a:r>
              <a:rPr lang="en-US" sz="1300" b="1" dirty="0"/>
              <a:t>Flashlight.</a:t>
            </a:r>
            <a:r>
              <a:rPr lang="en-US" sz="1300" dirty="0"/>
              <a:t> Include extra batteries.</a:t>
            </a:r>
          </a:p>
          <a:p>
            <a:r>
              <a:rPr lang="en-US" sz="1300" b="1" dirty="0"/>
              <a:t>First aid kit.</a:t>
            </a:r>
            <a:r>
              <a:rPr lang="en-US" sz="1300" dirty="0"/>
              <a:t> Include a reference guide.</a:t>
            </a:r>
          </a:p>
          <a:p>
            <a:r>
              <a:rPr lang="en-US" sz="1300" b="1" dirty="0"/>
              <a:t>Medications.</a:t>
            </a:r>
            <a:r>
              <a:rPr lang="en-US" sz="1300" dirty="0"/>
              <a:t> Don’t forget both prescription and non-prescription items.</a:t>
            </a:r>
          </a:p>
          <a:p>
            <a:r>
              <a:rPr lang="en-US" sz="1300" b="1" dirty="0"/>
              <a:t>Battery-operated Weather radio.</a:t>
            </a:r>
            <a:r>
              <a:rPr lang="en-US" sz="1300" dirty="0"/>
              <a:t> Include extra batteries.</a:t>
            </a:r>
          </a:p>
          <a:p>
            <a:r>
              <a:rPr lang="en-US" sz="1300" b="1" dirty="0"/>
              <a:t>Tools.</a:t>
            </a:r>
            <a:r>
              <a:rPr lang="en-US" sz="1300" dirty="0"/>
              <a:t> Gather a wrench to turn off gas if necessary, a manual can opener, screwdriver, hammer, pliers, knife, duct tape, plastic sheeting, and garbage bags and ties.</a:t>
            </a:r>
          </a:p>
          <a:p>
            <a:r>
              <a:rPr lang="en-US" sz="1300" b="1" dirty="0"/>
              <a:t>Clothing.</a:t>
            </a:r>
            <a:r>
              <a:rPr lang="en-US" sz="1300" dirty="0"/>
              <a:t> Provide a change of clothes for everyone, including sturdy shoes and gloves.</a:t>
            </a:r>
          </a:p>
          <a:p>
            <a:r>
              <a:rPr lang="en-US" sz="1300" b="1" dirty="0"/>
              <a:t>Personal Items.</a:t>
            </a:r>
            <a:r>
              <a:rPr lang="en-US" sz="1300" dirty="0"/>
              <a:t> Remember eyeglasses or contact lenses and solution; copies of important papers, including identification cards, insurance policies, birth certificates, passports, etc.; and comfort items such as toys and books.</a:t>
            </a:r>
          </a:p>
          <a:p>
            <a:r>
              <a:rPr lang="en-US" sz="1300" b="1" dirty="0"/>
              <a:t>Sanitary supplies.</a:t>
            </a:r>
            <a:r>
              <a:rPr lang="en-US" sz="1300" dirty="0"/>
              <a:t> You’ll want toilet paper, </a:t>
            </a:r>
            <a:r>
              <a:rPr lang="en-US" sz="1300" dirty="0" err="1"/>
              <a:t>towelettes</a:t>
            </a:r>
            <a:r>
              <a:rPr lang="en-US" sz="1300" dirty="0"/>
              <a:t>, feminine supplies, personal hygiene items, bleach, etc.</a:t>
            </a:r>
          </a:p>
          <a:p>
            <a:r>
              <a:rPr lang="en-US" sz="1300" b="1" dirty="0"/>
              <a:t>Money. Have cash.</a:t>
            </a:r>
            <a:r>
              <a:rPr lang="en-US" sz="1300" dirty="0"/>
              <a:t> (ATMs and credit cards won’t work if the power is out.)</a:t>
            </a:r>
          </a:p>
          <a:p>
            <a:r>
              <a:rPr lang="en-US" sz="1300" b="1" dirty="0"/>
              <a:t>Contact information.</a:t>
            </a:r>
            <a:r>
              <a:rPr lang="en-US" sz="1300" dirty="0"/>
              <a:t> Including a current list of family phone numbers and e-mail addresses, including someone out of the area who may be easier to reach by e-mail if local phone lines are overloaded.</a:t>
            </a:r>
          </a:p>
          <a:p>
            <a:r>
              <a:rPr lang="en-US" sz="1300" b="1" dirty="0"/>
              <a:t>Pet supplies.</a:t>
            </a:r>
            <a:r>
              <a:rPr lang="en-US" sz="1300" dirty="0"/>
              <a:t> Include food, water, leash, litter box or plastic bags, tags, medications, and vaccination information.</a:t>
            </a:r>
          </a:p>
          <a:p>
            <a:r>
              <a:rPr lang="en-US" sz="1300" b="1" dirty="0"/>
              <a:t>Map.</a:t>
            </a:r>
            <a:r>
              <a:rPr lang="en-US" sz="1300" dirty="0"/>
              <a:t> Consider marking an evacuation route on it from your local area.</a:t>
            </a:r>
          </a:p>
        </p:txBody>
      </p:sp>
    </p:spTree>
    <p:extLst>
      <p:ext uri="{BB962C8B-B14F-4D97-AF65-F5344CB8AC3E}">
        <p14:creationId xmlns:p14="http://schemas.microsoft.com/office/powerpoint/2010/main" val="19403040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9</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sz="1600" dirty="0">
                <a:solidFill>
                  <a:schemeClr val="tx2"/>
                </a:solidFill>
              </a:rPr>
              <a:t>Do ONE of the following:</a:t>
            </a:r>
          </a:p>
          <a:p>
            <a:pPr lvl="1">
              <a:buFont typeface="+mj-lt"/>
              <a:buAutoNum type="alphaLcPeriod"/>
            </a:pPr>
            <a:r>
              <a:rPr lang="en-US" sz="1600" b="0" dirty="0">
                <a:solidFill>
                  <a:srgbClr val="C00000"/>
                </a:solidFill>
              </a:rPr>
              <a:t>Using a safety checklist approved by your counselor, inspect your home for potential hazards. Explain the hazards you find and how they can be corrected.</a:t>
            </a:r>
          </a:p>
          <a:p>
            <a:pPr lvl="1">
              <a:buFont typeface="+mj-lt"/>
              <a:buAutoNum type="alphaLcPeriod"/>
            </a:pPr>
            <a:r>
              <a:rPr lang="en-US" sz="1600" b="0" dirty="0">
                <a:solidFill>
                  <a:schemeClr val="tx2"/>
                </a:solidFill>
              </a:rPr>
              <a:t>Review or develop a plan of escape for your family in case of fire in your home.</a:t>
            </a:r>
          </a:p>
          <a:p>
            <a:pPr lvl="1">
              <a:buFont typeface="+mj-lt"/>
              <a:buAutoNum type="alphaLcPeriod"/>
            </a:pPr>
            <a:r>
              <a:rPr lang="en-US" sz="1600" b="0" dirty="0">
                <a:solidFill>
                  <a:schemeClr val="tx2"/>
                </a:solidFill>
              </a:rPr>
              <a:t>Develop an accident prevention program for five family activities outside the home (such as taking a picnic or seeing a movie) that includes an analysis of possible hazards, a proposed plan to correct those hazards, and the reasons for the corrections you propose.</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spTree>
    <p:extLst>
      <p:ext uri="{BB962C8B-B14F-4D97-AF65-F5344CB8AC3E}">
        <p14:creationId xmlns:p14="http://schemas.microsoft.com/office/powerpoint/2010/main" val="19077273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Safety Inspection for the Home</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1999" y="1196752"/>
            <a:ext cx="4320481" cy="5042123"/>
          </a:xfrm>
        </p:spPr>
        <p:txBody>
          <a:bodyPr/>
          <a:lstStyle/>
          <a:p>
            <a:r>
              <a:rPr lang="en-US" sz="2000" dirty="0" smtClean="0"/>
              <a:t>Download the provided home safety checklist</a:t>
            </a:r>
            <a:endParaRPr lang="en-US" sz="2000" dirty="0"/>
          </a:p>
        </p:txBody>
      </p:sp>
      <p:pic>
        <p:nvPicPr>
          <p:cNvPr id="7" name="Picture 6"/>
          <p:cNvPicPr>
            <a:picLocks noChangeAspect="1"/>
          </p:cNvPicPr>
          <p:nvPr/>
        </p:nvPicPr>
        <p:blipFill>
          <a:blip r:embed="rId2"/>
          <a:stretch>
            <a:fillRect/>
          </a:stretch>
        </p:blipFill>
        <p:spPr>
          <a:xfrm>
            <a:off x="111713" y="1196752"/>
            <a:ext cx="4350485" cy="5661248"/>
          </a:xfrm>
          <a:prstGeom prst="rect">
            <a:avLst/>
          </a:prstGeom>
        </p:spPr>
      </p:pic>
    </p:spTree>
    <p:extLst>
      <p:ext uri="{BB962C8B-B14F-4D97-AF65-F5344CB8AC3E}">
        <p14:creationId xmlns:p14="http://schemas.microsoft.com/office/powerpoint/2010/main" val="33559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idx="1"/>
          </p:nvPr>
        </p:nvSpPr>
        <p:spPr>
          <a:xfrm>
            <a:off x="973138" y="1195388"/>
            <a:ext cx="6696075" cy="4578350"/>
          </a:xfrm>
        </p:spPr>
        <p:txBody>
          <a:bodyPr/>
          <a:lstStyle/>
          <a:p>
            <a:pPr>
              <a:buFont typeface="+mj-lt"/>
              <a:buAutoNum type="arabicPeriod" startAt="9"/>
            </a:pPr>
            <a:r>
              <a:rPr lang="en-US" sz="1600" dirty="0" smtClean="0"/>
              <a:t>Do </a:t>
            </a:r>
            <a:r>
              <a:rPr lang="en-US" sz="1600" dirty="0"/>
              <a:t>ONE of the following:</a:t>
            </a:r>
          </a:p>
          <a:p>
            <a:pPr lvl="1">
              <a:buFont typeface="+mj-lt"/>
              <a:buAutoNum type="alphaLcPeriod"/>
            </a:pPr>
            <a:r>
              <a:rPr lang="en-US" sz="1600" b="0" dirty="0"/>
              <a:t>Using a safety checklist approved by your counselor, inspect your home for potential hazards. Explain the hazards you find and how they can be corrected.</a:t>
            </a:r>
          </a:p>
          <a:p>
            <a:pPr lvl="1">
              <a:buFont typeface="+mj-lt"/>
              <a:buAutoNum type="alphaLcPeriod"/>
            </a:pPr>
            <a:r>
              <a:rPr lang="en-US" sz="1600" b="0" dirty="0"/>
              <a:t>Review or develop a plan of escape for your family in case of fire in your home.</a:t>
            </a:r>
          </a:p>
          <a:p>
            <a:pPr lvl="1">
              <a:buFont typeface="+mj-lt"/>
              <a:buAutoNum type="alphaLcPeriod"/>
            </a:pPr>
            <a:r>
              <a:rPr lang="en-US" sz="1600" b="0" dirty="0"/>
              <a:t>Develop an accident prevention program for five family activities outside the home (such as taking a picnic or seeing a movie) that includes an analysis of possible hazards, a proposed plan to correct those hazards, and the reasons for the corrections you propose.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344"/>
            <a:ext cx="914400" cy="933450"/>
          </a:xfrm>
          <a:prstGeom prst="rect">
            <a:avLst/>
          </a:prstGeom>
        </p:spPr>
      </p:pic>
      <p:sp>
        <p:nvSpPr>
          <p:cNvPr id="6" name="Rectangle 2"/>
          <p:cNvSpPr>
            <a:spLocks noGrp="1" noChangeArrowheads="1"/>
          </p:cNvSpPr>
          <p:nvPr>
            <p:ph type="title"/>
          </p:nvPr>
        </p:nvSpPr>
        <p:spPr>
          <a:xfrm>
            <a:off x="1331913" y="188913"/>
            <a:ext cx="7560567" cy="649287"/>
          </a:xfrm>
        </p:spPr>
        <p:txBody>
          <a:bodyPr/>
          <a:lstStyle/>
          <a:p>
            <a:r>
              <a:rPr lang="en-US" sz="3200" b="0" dirty="0" smtClean="0">
                <a:effectLst>
                  <a:outerShdw blurRad="38100" dist="38100" dir="2700000" algn="tl">
                    <a:srgbClr val="000000">
                      <a:alpha val="43137"/>
                    </a:srgbClr>
                  </a:outerShdw>
                </a:effectLst>
                <a:latin typeface="Tahoma" pitchFamily="34" charset="0"/>
              </a:rPr>
              <a:t>Emergency Preparedness Requirements</a:t>
            </a:r>
            <a:endParaRPr lang="uk-UA" sz="3200" b="0" dirty="0">
              <a:effectLst>
                <a:outerShdw blurRad="38100" dist="38100" dir="2700000" algn="tl">
                  <a:srgbClr val="000000">
                    <a:alpha val="43137"/>
                  </a:srgbClr>
                </a:outerShdw>
              </a:effectLst>
              <a:latin typeface="Tahoma" pitchFamily="34" charset="0"/>
            </a:endParaRPr>
          </a:p>
        </p:txBody>
      </p:sp>
    </p:spTree>
    <p:extLst>
      <p:ext uri="{BB962C8B-B14F-4D97-AF65-F5344CB8AC3E}">
        <p14:creationId xmlns:p14="http://schemas.microsoft.com/office/powerpoint/2010/main" val="21282209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9</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sz="1600" dirty="0">
                <a:solidFill>
                  <a:schemeClr val="tx2"/>
                </a:solidFill>
              </a:rPr>
              <a:t>Do ONE of the following:</a:t>
            </a:r>
          </a:p>
          <a:p>
            <a:pPr lvl="1">
              <a:buFont typeface="+mj-lt"/>
              <a:buAutoNum type="alphaLcPeriod"/>
            </a:pPr>
            <a:r>
              <a:rPr lang="en-US" sz="1600" b="0" dirty="0">
                <a:solidFill>
                  <a:schemeClr val="tx2"/>
                </a:solidFill>
              </a:rPr>
              <a:t>Using a safety checklist approved by your counselor, inspect your home for potential hazards. Explain the hazards you find and how they can be corrected.</a:t>
            </a:r>
          </a:p>
          <a:p>
            <a:pPr lvl="1">
              <a:buFont typeface="+mj-lt"/>
              <a:buAutoNum type="alphaLcPeriod"/>
            </a:pPr>
            <a:r>
              <a:rPr lang="en-US" sz="1600" b="0" dirty="0">
                <a:solidFill>
                  <a:srgbClr val="C00000"/>
                </a:solidFill>
              </a:rPr>
              <a:t>Review or develop a plan of escape for your family in case of fire in your home.</a:t>
            </a:r>
          </a:p>
          <a:p>
            <a:pPr lvl="1">
              <a:buFont typeface="+mj-lt"/>
              <a:buAutoNum type="alphaLcPeriod"/>
            </a:pPr>
            <a:r>
              <a:rPr lang="en-US" sz="1600" b="0" dirty="0">
                <a:solidFill>
                  <a:schemeClr val="tx2"/>
                </a:solidFill>
              </a:rPr>
              <a:t>Develop an accident prevention program for five family activities outside the home (such as taking a picnic or seeing a movie) that includes an analysis of possible hazards, a proposed plan to correct those hazards, and the reasons for the corrections you propose.</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spTree>
    <p:extLst>
      <p:ext uri="{BB962C8B-B14F-4D97-AF65-F5344CB8AC3E}">
        <p14:creationId xmlns:p14="http://schemas.microsoft.com/office/powerpoint/2010/main" val="2188328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Home Fire Escape Plan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4149080"/>
            <a:ext cx="8568952" cy="2376264"/>
          </a:xfrm>
        </p:spPr>
        <p:txBody>
          <a:bodyPr/>
          <a:lstStyle/>
          <a:p>
            <a:r>
              <a:rPr lang="en-US" sz="1800" dirty="0" smtClean="0"/>
              <a:t>Pull </a:t>
            </a:r>
            <a:r>
              <a:rPr lang="en-US" sz="1800" dirty="0"/>
              <a:t>together everyone in your household and make a plan. Walk through your home and inspect all possible exits and escape routes.  </a:t>
            </a:r>
            <a:r>
              <a:rPr lang="en-US" sz="1800" dirty="0" smtClean="0"/>
              <a:t>Draw </a:t>
            </a:r>
            <a:r>
              <a:rPr lang="en-US" sz="1800" dirty="0"/>
              <a:t>a floor plan of your home, marking two ways out of each room, including windows and doors. </a:t>
            </a:r>
            <a:endParaRPr lang="en-US" sz="1800" dirty="0" smtClean="0"/>
          </a:p>
          <a:p>
            <a:r>
              <a:rPr lang="en-US" sz="1800" dirty="0" smtClean="0"/>
              <a:t>Check </a:t>
            </a:r>
            <a:r>
              <a:rPr lang="en-US" sz="1800" dirty="0"/>
              <a:t>to make sure the escape routes are clear and doors and windows can be opened easily.</a:t>
            </a:r>
          </a:p>
          <a:p>
            <a:r>
              <a:rPr lang="en-US" sz="1800" dirty="0"/>
              <a:t>Choose an outside meeting place </a:t>
            </a:r>
            <a:r>
              <a:rPr lang="en-US" sz="1800" dirty="0" smtClean="0"/>
              <a:t>a </a:t>
            </a:r>
            <a:r>
              <a:rPr lang="en-US" sz="1800" dirty="0"/>
              <a:t>safe distance in front of your home where everyone can meet after they've </a:t>
            </a:r>
            <a:r>
              <a:rPr lang="en-US" sz="1800" dirty="0" smtClean="0"/>
              <a:t>escaped and </a:t>
            </a:r>
            <a:r>
              <a:rPr lang="en-US" sz="1800" dirty="0"/>
              <a:t>mark the location of the meeting place on your escape plan</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13" y="1268760"/>
            <a:ext cx="4317268" cy="2790035"/>
          </a:xfrm>
          <a:prstGeom prst="rect">
            <a:avLst/>
          </a:prstGeom>
        </p:spPr>
      </p:pic>
      <p:sp>
        <p:nvSpPr>
          <p:cNvPr id="5" name="TextBox 4"/>
          <p:cNvSpPr txBox="1"/>
          <p:nvPr/>
        </p:nvSpPr>
        <p:spPr>
          <a:xfrm>
            <a:off x="5220072" y="2045559"/>
            <a:ext cx="3672408" cy="923330"/>
          </a:xfrm>
          <a:prstGeom prst="rect">
            <a:avLst/>
          </a:prstGeom>
          <a:noFill/>
        </p:spPr>
        <p:txBody>
          <a:bodyPr wrap="square" rtlCol="0">
            <a:spAutoFit/>
          </a:bodyPr>
          <a:lstStyle/>
          <a:p>
            <a:r>
              <a:rPr lang="en-US" dirty="0" smtClean="0">
                <a:solidFill>
                  <a:schemeClr val="bg1"/>
                </a:solidFill>
                <a:latin typeface="+mn-lt"/>
              </a:rPr>
              <a:t>Download “How to Make a Home Fire Escape Plan” to assist you in this requirement.</a:t>
            </a:r>
            <a:endParaRPr lang="en-US" dirty="0">
              <a:solidFill>
                <a:schemeClr val="bg1"/>
              </a:solidFill>
              <a:latin typeface="+mn-lt"/>
            </a:endParaRPr>
          </a:p>
        </p:txBody>
      </p:sp>
    </p:spTree>
    <p:extLst>
      <p:ext uri="{BB962C8B-B14F-4D97-AF65-F5344CB8AC3E}">
        <p14:creationId xmlns:p14="http://schemas.microsoft.com/office/powerpoint/2010/main" val="21981788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Home Fire Escape Plan</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1268760"/>
            <a:ext cx="5328592" cy="5472608"/>
          </a:xfrm>
        </p:spPr>
        <p:txBody>
          <a:bodyPr/>
          <a:lstStyle/>
          <a:p>
            <a:r>
              <a:rPr lang="en-US" sz="1800" dirty="0"/>
              <a:t>Be fully prepared for a real fire by practicing at least twice a year. </a:t>
            </a:r>
            <a:endParaRPr lang="en-US" sz="1800" dirty="0" smtClean="0"/>
          </a:p>
          <a:p>
            <a:r>
              <a:rPr lang="en-US" sz="1800" dirty="0" smtClean="0"/>
              <a:t>Have everyone memorize the emergency phone number of the fire department to be able to call them from a neighbor's home or a cellular phone once safely outside.</a:t>
            </a:r>
          </a:p>
          <a:p>
            <a:r>
              <a:rPr lang="en-US" sz="1800" dirty="0" smtClean="0"/>
              <a:t>If there are infants, older adults, or family members with mobility limitations, make sure that someone is assigned to assist them in the event of an emergency. Assign a backup person too, in case the designee is not home during the emergency</a:t>
            </a:r>
          </a:p>
          <a:p>
            <a:r>
              <a:rPr lang="en-US" sz="1800" dirty="0" smtClean="0"/>
              <a:t>When a smoke alarm sounds, get out immediately. Once you're out, stay out! Never go back into a burning building. If someone is missing, inform the fire department when you call. Firefighters have the skills and equipment to perform rescues.</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412776"/>
            <a:ext cx="3331468" cy="2218056"/>
          </a:xfrm>
          <a:prstGeom prst="rect">
            <a:avLst/>
          </a:prstGeom>
        </p:spPr>
      </p:pic>
    </p:spTree>
    <p:extLst>
      <p:ext uri="{BB962C8B-B14F-4D97-AF65-F5344CB8AC3E}">
        <p14:creationId xmlns:p14="http://schemas.microsoft.com/office/powerpoint/2010/main" val="326081063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r>
              <a:rPr lang="en-US" dirty="0" smtClean="0">
                <a:solidFill>
                  <a:schemeClr val="tx2"/>
                </a:solidFill>
              </a:rPr>
              <a:t>Requirement 9</a:t>
            </a:r>
            <a:endParaRPr lang="en-US" dirty="0">
              <a:solidFill>
                <a:schemeClr val="tx2"/>
              </a:solidFill>
            </a:endParaRPr>
          </a:p>
        </p:txBody>
      </p:sp>
      <p:sp>
        <p:nvSpPr>
          <p:cNvPr id="4" name="Content Placeholder 2"/>
          <p:cNvSpPr>
            <a:spLocks noGrp="1"/>
          </p:cNvSpPr>
          <p:nvPr>
            <p:ph idx="1"/>
          </p:nvPr>
        </p:nvSpPr>
        <p:spPr>
          <a:xfrm>
            <a:off x="1979711" y="1125538"/>
            <a:ext cx="6265763" cy="5113337"/>
          </a:xfrm>
        </p:spPr>
        <p:txBody>
          <a:bodyPr/>
          <a:lstStyle/>
          <a:p>
            <a:pPr marL="0" indent="0">
              <a:buNone/>
            </a:pPr>
            <a:r>
              <a:rPr lang="en-US" sz="1600" dirty="0">
                <a:solidFill>
                  <a:schemeClr val="tx2"/>
                </a:solidFill>
              </a:rPr>
              <a:t>Do ONE of the following:</a:t>
            </a:r>
          </a:p>
          <a:p>
            <a:pPr lvl="1">
              <a:buFont typeface="+mj-lt"/>
              <a:buAutoNum type="alphaLcPeriod"/>
            </a:pPr>
            <a:r>
              <a:rPr lang="en-US" sz="1600" b="0" dirty="0">
                <a:solidFill>
                  <a:schemeClr val="tx2"/>
                </a:solidFill>
              </a:rPr>
              <a:t>Using a safety checklist approved by your counselor, inspect your home for potential hazards. Explain the hazards you find and how they can be corrected.</a:t>
            </a:r>
          </a:p>
          <a:p>
            <a:pPr lvl="1">
              <a:buFont typeface="+mj-lt"/>
              <a:buAutoNum type="alphaLcPeriod"/>
            </a:pPr>
            <a:r>
              <a:rPr lang="en-US" sz="1600" b="0" dirty="0">
                <a:solidFill>
                  <a:schemeClr val="tx2"/>
                </a:solidFill>
              </a:rPr>
              <a:t>Review or develop a plan of escape for your family in case of fire in your home.</a:t>
            </a:r>
          </a:p>
          <a:p>
            <a:pPr lvl="1">
              <a:buFont typeface="+mj-lt"/>
              <a:buAutoNum type="alphaLcPeriod"/>
            </a:pPr>
            <a:r>
              <a:rPr lang="en-US" sz="1600" b="0" dirty="0">
                <a:solidFill>
                  <a:srgbClr val="C00000"/>
                </a:solidFill>
              </a:rPr>
              <a:t>Develop an accident prevention program for five family activities outside the home (such as taking a picnic or seeing a movie) that includes an analysis of possible hazards, a proposed plan to correct those hazards, and the reasons for the corrections you propose.</a:t>
            </a:r>
          </a:p>
          <a:p>
            <a:endParaRPr lang="en-US" dirty="0">
              <a:solidFill>
                <a:schemeClr val="tx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194" y="84138"/>
            <a:ext cx="914400" cy="933450"/>
          </a:xfrm>
          <a:prstGeom prst="rect">
            <a:avLst/>
          </a:prstGeom>
        </p:spPr>
      </p:pic>
    </p:spTree>
    <p:extLst>
      <p:ext uri="{BB962C8B-B14F-4D97-AF65-F5344CB8AC3E}">
        <p14:creationId xmlns:p14="http://schemas.microsoft.com/office/powerpoint/2010/main" val="32866360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effectLst>
                  <a:outerShdw blurRad="38100" dist="38100" dir="2700000" algn="tl">
                    <a:srgbClr val="000000">
                      <a:alpha val="43137"/>
                    </a:srgbClr>
                  </a:outerShdw>
                </a:effectLst>
              </a:rPr>
              <a:t>Family Accident Prevention Program</a:t>
            </a:r>
            <a:endParaRPr lang="en-US" b="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1412777"/>
            <a:ext cx="8568952" cy="1440160"/>
          </a:xfrm>
        </p:spPr>
        <p:txBody>
          <a:bodyPr/>
          <a:lstStyle/>
          <a:p>
            <a:r>
              <a:rPr lang="en-US" sz="1800" dirty="0" smtClean="0"/>
              <a:t>Use the material found in this presentation to complete this requirement. </a:t>
            </a:r>
          </a:p>
          <a:p>
            <a:r>
              <a:rPr lang="en-US" sz="1800" dirty="0" smtClean="0"/>
              <a:t>Examples of activities outside of the home may include: at your </a:t>
            </a:r>
            <a:r>
              <a:rPr lang="en-US" sz="1800" dirty="0"/>
              <a:t>place of worship, at a theater</a:t>
            </a:r>
            <a:r>
              <a:rPr lang="en-US" sz="1800" dirty="0" smtClean="0"/>
              <a:t>, on </a:t>
            </a:r>
            <a:r>
              <a:rPr lang="en-US" sz="1800" dirty="0"/>
              <a:t>a picnic, at the beach, </a:t>
            </a:r>
            <a:r>
              <a:rPr lang="en-US" sz="1800" dirty="0" smtClean="0"/>
              <a:t>traveling</a:t>
            </a:r>
            <a:r>
              <a:rPr lang="en-US" sz="1800" dirty="0"/>
              <a:t>, </a:t>
            </a:r>
            <a:r>
              <a:rPr lang="en-US" sz="1800" dirty="0" smtClean="0"/>
              <a:t>camping, bicycling, going shopping, visiting a museum, etc.</a:t>
            </a:r>
            <a:endParaRPr lang="en-US" sz="1800" dirty="0"/>
          </a:p>
        </p:txBody>
      </p:sp>
      <p:pic>
        <p:nvPicPr>
          <p:cNvPr id="5" name="Picture 4"/>
          <p:cNvPicPr>
            <a:picLocks noChangeAspect="1"/>
          </p:cNvPicPr>
          <p:nvPr/>
        </p:nvPicPr>
        <p:blipFill>
          <a:blip r:embed="rId2"/>
          <a:stretch>
            <a:fillRect/>
          </a:stretch>
        </p:blipFill>
        <p:spPr>
          <a:xfrm>
            <a:off x="1979712" y="2882777"/>
            <a:ext cx="4913933" cy="2777440"/>
          </a:xfrm>
          <a:prstGeom prst="rect">
            <a:avLst/>
          </a:prstGeom>
        </p:spPr>
      </p:pic>
    </p:spTree>
    <p:extLst>
      <p:ext uri="{BB962C8B-B14F-4D97-AF65-F5344CB8AC3E}">
        <p14:creationId xmlns:p14="http://schemas.microsoft.com/office/powerpoint/2010/main" val="2048555134"/>
      </p:ext>
    </p:extLst>
  </p:cSld>
  <p:clrMapOvr>
    <a:masterClrMapping/>
  </p:clrMapOvr>
</p:sld>
</file>

<file path=ppt/theme/theme1.xml><?xml version="1.0" encoding="utf-8"?>
<a:theme xmlns:a="http://schemas.openxmlformats.org/drawingml/2006/main" name="template">
  <a:themeElements>
    <a:clrScheme name="Custom 7">
      <a:dk1>
        <a:srgbClr val="4D4D4D"/>
      </a:dk1>
      <a:lt1>
        <a:srgbClr val="FFFFFF"/>
      </a:lt1>
      <a:dk2>
        <a:srgbClr val="000000"/>
      </a:dk2>
      <a:lt2>
        <a:srgbClr val="043000"/>
      </a:lt2>
      <a:accent1>
        <a:srgbClr val="33A900"/>
      </a:accent1>
      <a:accent2>
        <a:srgbClr val="525B56"/>
      </a:accent2>
      <a:accent3>
        <a:srgbClr val="FFFFFF"/>
      </a:accent3>
      <a:accent4>
        <a:srgbClr val="404040"/>
      </a:accent4>
      <a:accent5>
        <a:srgbClr val="ADD1AA"/>
      </a:accent5>
      <a:accent6>
        <a:srgbClr val="49524D"/>
      </a:accent6>
      <a:hlink>
        <a:srgbClr val="2BFF17"/>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102214"/>
        </a:lt2>
        <a:accent1>
          <a:srgbClr val="457136"/>
        </a:accent1>
        <a:accent2>
          <a:srgbClr val="599B51"/>
        </a:accent2>
        <a:accent3>
          <a:srgbClr val="FFFFFF"/>
        </a:accent3>
        <a:accent4>
          <a:srgbClr val="404040"/>
        </a:accent4>
        <a:accent5>
          <a:srgbClr val="B0BBAE"/>
        </a:accent5>
        <a:accent6>
          <a:srgbClr val="508C49"/>
        </a:accent6>
        <a:hlink>
          <a:srgbClr val="78A552"/>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043000"/>
        </a:lt2>
        <a:accent1>
          <a:srgbClr val="33A900"/>
        </a:accent1>
        <a:accent2>
          <a:srgbClr val="525B56"/>
        </a:accent2>
        <a:accent3>
          <a:srgbClr val="FFFFFF"/>
        </a:accent3>
        <a:accent4>
          <a:srgbClr val="404040"/>
        </a:accent4>
        <a:accent5>
          <a:srgbClr val="ADD1AA"/>
        </a:accent5>
        <a:accent6>
          <a:srgbClr val="49524D"/>
        </a:accent6>
        <a:hlink>
          <a:srgbClr val="747D79"/>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2119</TotalTime>
  <Words>8366</Words>
  <Application>Microsoft Office PowerPoint</Application>
  <PresentationFormat>On-screen Show (4:3)</PresentationFormat>
  <Paragraphs>714</Paragraphs>
  <Slides>94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94</vt:i4>
      </vt:variant>
    </vt:vector>
  </HeadingPairs>
  <TitlesOfParts>
    <vt:vector size="98" baseType="lpstr">
      <vt:lpstr>Arial</vt:lpstr>
      <vt:lpstr>Tahoma</vt:lpstr>
      <vt:lpstr>Wingdings</vt:lpstr>
      <vt:lpstr>template</vt:lpstr>
      <vt:lpstr>Emergency Preparedness Merit Badge</vt:lpstr>
      <vt:lpstr>Emergency Preparedness Requirements</vt:lpstr>
      <vt:lpstr>Emergency Preparedness Requirements</vt:lpstr>
      <vt:lpstr>Emergency Preparedness Requirements</vt:lpstr>
      <vt:lpstr>Emergency Preparedness Requirements</vt:lpstr>
      <vt:lpstr>Emergency Preparedness Requirements</vt:lpstr>
      <vt:lpstr>Requirement 2</vt:lpstr>
      <vt:lpstr>Emergency Preparedness Requirements</vt:lpstr>
      <vt:lpstr>Emergency Preparedness Requirements</vt:lpstr>
      <vt:lpstr>Requirement 1</vt:lpstr>
      <vt:lpstr>Requirement 2</vt:lpstr>
      <vt:lpstr>5 Aspects of Emergency Preparedness</vt:lpstr>
      <vt:lpstr>Prevention</vt:lpstr>
      <vt:lpstr>Protection</vt:lpstr>
      <vt:lpstr>Mitigation</vt:lpstr>
      <vt:lpstr>Response</vt:lpstr>
      <vt:lpstr>Recovery</vt:lpstr>
      <vt:lpstr>Requirement 2</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Emergency Preparedness</vt:lpstr>
      <vt:lpstr>Requirement 2</vt:lpstr>
      <vt:lpstr>Emergency Supply Kit</vt:lpstr>
      <vt:lpstr>Family Emergency Plan</vt:lpstr>
      <vt:lpstr>Requirement 3</vt:lpstr>
      <vt:lpstr>Requirement 3</vt:lpstr>
      <vt:lpstr>Structure Filled with Carbon Monoxide (CO) </vt:lpstr>
      <vt:lpstr>Clothes on Fire</vt:lpstr>
      <vt:lpstr>Drowning Using Non-Swimming Rescues</vt:lpstr>
      <vt:lpstr>Drowning Using Non-Swimming Rescues</vt:lpstr>
      <vt:lpstr>Drowning Using Non-Swimming Rescues</vt:lpstr>
      <vt:lpstr>Drowning Using Non-Swimming Rescues</vt:lpstr>
      <vt:lpstr>Ice Rescues</vt:lpstr>
      <vt:lpstr>Requirement 4</vt:lpstr>
      <vt:lpstr>Signal a Rescue Aircraft</vt:lpstr>
      <vt:lpstr>Plane Signals</vt:lpstr>
      <vt:lpstr>Plane Signals</vt:lpstr>
      <vt:lpstr>Ground to Air Symbols</vt:lpstr>
      <vt:lpstr>Requirement 5</vt:lpstr>
      <vt:lpstr>Method 1: Using the Human Crutch</vt:lpstr>
      <vt:lpstr>Method 1: Using the Human Crutch</vt:lpstr>
      <vt:lpstr>Method 1: Using the Human Crutch</vt:lpstr>
      <vt:lpstr>Method 1: Using the Human Crutch</vt:lpstr>
      <vt:lpstr>Method 2: Improvised Stretcher</vt:lpstr>
      <vt:lpstr>Method 2: Improvised Stretcher</vt:lpstr>
      <vt:lpstr>Method 3: Two Handed Seat Carry</vt:lpstr>
      <vt:lpstr>Requirement 6</vt:lpstr>
      <vt:lpstr>Emergency Service Project</vt:lpstr>
      <vt:lpstr>Emergency Service Project</vt:lpstr>
      <vt:lpstr>Emergency Service Project</vt:lpstr>
      <vt:lpstr>Requirement 6</vt:lpstr>
      <vt:lpstr>Mobilization Plan</vt:lpstr>
      <vt:lpstr>Mobilization Plan</vt:lpstr>
      <vt:lpstr>Requirement 7</vt:lpstr>
      <vt:lpstr>National Incident Management System (NIMS)</vt:lpstr>
      <vt:lpstr>Incident Command System (ICS)</vt:lpstr>
      <vt:lpstr>Requirement 7</vt:lpstr>
      <vt:lpstr>FEMA</vt:lpstr>
      <vt:lpstr>Wood County Emergency Management Agency</vt:lpstr>
      <vt:lpstr>American Red Cross</vt:lpstr>
      <vt:lpstr>Disaster Response and Scouts</vt:lpstr>
      <vt:lpstr>Requirement 7</vt:lpstr>
      <vt:lpstr>Wood County Emergency Management Agency</vt:lpstr>
      <vt:lpstr>Emergency Management Director</vt:lpstr>
      <vt:lpstr>Requirement 8</vt:lpstr>
      <vt:lpstr>Crowd and Traffic Control</vt:lpstr>
      <vt:lpstr>Messenger Service and Communications</vt:lpstr>
      <vt:lpstr>Collection and Distribution Services</vt:lpstr>
      <vt:lpstr>Group Feeding, Shelter, and Sanitation</vt:lpstr>
      <vt:lpstr>Requirement 8</vt:lpstr>
      <vt:lpstr>Personal Emergency Service Pack</vt:lpstr>
      <vt:lpstr>Family Emergency Kit</vt:lpstr>
      <vt:lpstr>Requirement 9</vt:lpstr>
      <vt:lpstr>Safety Inspection for the Home</vt:lpstr>
      <vt:lpstr>Requirement 9</vt:lpstr>
      <vt:lpstr>Home Fire Escape Plan</vt:lpstr>
      <vt:lpstr>Home Fire Escape Plan</vt:lpstr>
      <vt:lpstr>Requirement 9</vt:lpstr>
      <vt:lpstr>Family Accident Prevention Program</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180</cp:revision>
  <dcterms:created xsi:type="dcterms:W3CDTF">2006-06-13T13:03:30Z</dcterms:created>
  <dcterms:modified xsi:type="dcterms:W3CDTF">2021-04-29T18:08:01Z</dcterms:modified>
</cp:coreProperties>
</file>